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8" r:id="rId7"/>
  </p:sldMasterIdLst>
  <p:notesMasterIdLst>
    <p:notesMasterId r:id="rId54"/>
  </p:notesMasterIdLst>
  <p:sldIdLst>
    <p:sldId id="300" r:id="rId8"/>
    <p:sldId id="257" r:id="rId9"/>
    <p:sldId id="258" r:id="rId10"/>
    <p:sldId id="262" r:id="rId11"/>
    <p:sldId id="282" r:id="rId12"/>
    <p:sldId id="272" r:id="rId13"/>
    <p:sldId id="326" r:id="rId14"/>
    <p:sldId id="327" r:id="rId15"/>
    <p:sldId id="275" r:id="rId16"/>
    <p:sldId id="318" r:id="rId17"/>
    <p:sldId id="279" r:id="rId18"/>
    <p:sldId id="280" r:id="rId19"/>
    <p:sldId id="301" r:id="rId20"/>
    <p:sldId id="285" r:id="rId21"/>
    <p:sldId id="302" r:id="rId22"/>
    <p:sldId id="288" r:id="rId23"/>
    <p:sldId id="289" r:id="rId24"/>
    <p:sldId id="291" r:id="rId25"/>
    <p:sldId id="294" r:id="rId26"/>
    <p:sldId id="297" r:id="rId27"/>
    <p:sldId id="298" r:id="rId28"/>
    <p:sldId id="299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31" r:id="rId37"/>
    <p:sldId id="311" r:id="rId38"/>
    <p:sldId id="312" r:id="rId39"/>
    <p:sldId id="313" r:id="rId40"/>
    <p:sldId id="328" r:id="rId41"/>
    <p:sldId id="314" r:id="rId42"/>
    <p:sldId id="329" r:id="rId43"/>
    <p:sldId id="315" r:id="rId44"/>
    <p:sldId id="319" r:id="rId45"/>
    <p:sldId id="320" r:id="rId46"/>
    <p:sldId id="323" r:id="rId47"/>
    <p:sldId id="332" r:id="rId48"/>
    <p:sldId id="321" r:id="rId49"/>
    <p:sldId id="322" r:id="rId50"/>
    <p:sldId id="324" r:id="rId51"/>
    <p:sldId id="330" r:id="rId52"/>
    <p:sldId id="325" r:id="rId53"/>
  </p:sldIdLst>
  <p:sldSz cx="18288000" cy="10287000"/>
  <p:notesSz cx="18288000" cy="10287000"/>
  <p:defaultTextStyle>
    <a:defPPr>
      <a:defRPr lang="id-ID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5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1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t8QyUmxjlspKkiZtnYafw==" hashData="yaveXlJ/Tu+ziuQ2atj2bqCILB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614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9E49D-402F-4332-B15C-36A8C584DCB1}" type="datetimeFigureOut">
              <a:rPr lang="id-ID" smtClean="0"/>
              <a:t>25/11/2025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280B-1E14-40FB-B0EC-B5162E52B5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440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5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1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8000" cy="3857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280B-1E14-40FB-B0EC-B5162E52B552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01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280B-1E14-40FB-B0EC-B5162E52B552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41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280B-1E14-40FB-B0EC-B5162E52B552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03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961399" y="6094610"/>
            <a:ext cx="2826386" cy="4192904"/>
          </a:xfrm>
          <a:custGeom>
            <a:avLst/>
            <a:gdLst/>
            <a:ahLst/>
            <a:cxnLst/>
            <a:rect l="l" t="t" r="r" b="b"/>
            <a:pathLst>
              <a:path w="2826384" h="4192904">
                <a:moveTo>
                  <a:pt x="2420488" y="0"/>
                </a:moveTo>
                <a:lnTo>
                  <a:pt x="0" y="4192397"/>
                </a:lnTo>
                <a:lnTo>
                  <a:pt x="540519" y="4192397"/>
                </a:lnTo>
                <a:lnTo>
                  <a:pt x="2825872" y="234061"/>
                </a:lnTo>
                <a:lnTo>
                  <a:pt x="242048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5399" y="5869815"/>
            <a:ext cx="3766186" cy="4417695"/>
          </a:xfrm>
          <a:custGeom>
            <a:avLst/>
            <a:gdLst/>
            <a:ahLst/>
            <a:cxnLst/>
            <a:rect l="l" t="t" r="r" b="b"/>
            <a:pathLst>
              <a:path w="3766185" h="4417695">
                <a:moveTo>
                  <a:pt x="2550291" y="0"/>
                </a:moveTo>
                <a:lnTo>
                  <a:pt x="0" y="4417187"/>
                </a:lnTo>
                <a:lnTo>
                  <a:pt x="1620736" y="4417187"/>
                </a:lnTo>
                <a:lnTo>
                  <a:pt x="3765808" y="701801"/>
                </a:lnTo>
                <a:lnTo>
                  <a:pt x="2550291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48068" y="3703320"/>
            <a:ext cx="3988436" cy="6583680"/>
          </a:xfrm>
          <a:custGeom>
            <a:avLst/>
            <a:gdLst/>
            <a:ahLst/>
            <a:cxnLst/>
            <a:rect l="l" t="t" r="r" b="b"/>
            <a:pathLst>
              <a:path w="3988435" h="6583680">
                <a:moveTo>
                  <a:pt x="3801070" y="0"/>
                </a:moveTo>
                <a:lnTo>
                  <a:pt x="0" y="6583680"/>
                </a:lnTo>
                <a:lnTo>
                  <a:pt x="249439" y="6583680"/>
                </a:lnTo>
                <a:lnTo>
                  <a:pt x="3988141" y="108076"/>
                </a:lnTo>
                <a:lnTo>
                  <a:pt x="38010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31800" y="4495429"/>
            <a:ext cx="3878580" cy="5791835"/>
          </a:xfrm>
          <a:custGeom>
            <a:avLst/>
            <a:gdLst/>
            <a:ahLst/>
            <a:cxnLst/>
            <a:rect l="l" t="t" r="r" b="b"/>
            <a:pathLst>
              <a:path w="3878579" h="5791834">
                <a:moveTo>
                  <a:pt x="3343757" y="0"/>
                </a:moveTo>
                <a:lnTo>
                  <a:pt x="0" y="5791580"/>
                </a:lnTo>
                <a:lnTo>
                  <a:pt x="712826" y="5791580"/>
                </a:lnTo>
                <a:lnTo>
                  <a:pt x="3878427" y="308609"/>
                </a:lnTo>
                <a:lnTo>
                  <a:pt x="334375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6893" y="3410903"/>
            <a:ext cx="1079423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66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07595" y="7484427"/>
            <a:ext cx="867283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1" indent="0">
              <a:buNone/>
              <a:defRPr sz="3600" b="1"/>
            </a:lvl2pPr>
            <a:lvl3pPr marL="1632769" indent="0">
              <a:buNone/>
              <a:defRPr sz="3200" b="1"/>
            </a:lvl3pPr>
            <a:lvl4pPr marL="2449148" indent="0">
              <a:buNone/>
              <a:defRPr sz="2900" b="1"/>
            </a:lvl4pPr>
            <a:lvl5pPr marL="3265535" indent="0">
              <a:buNone/>
              <a:defRPr sz="2900" b="1"/>
            </a:lvl5pPr>
            <a:lvl6pPr marL="4081916" indent="0">
              <a:buNone/>
              <a:defRPr sz="2900" b="1"/>
            </a:lvl6pPr>
            <a:lvl7pPr marL="4898297" indent="0">
              <a:buNone/>
              <a:defRPr sz="2900" b="1"/>
            </a:lvl7pPr>
            <a:lvl8pPr marL="5714677" indent="0">
              <a:buNone/>
              <a:defRPr sz="2900" b="1"/>
            </a:lvl8pPr>
            <a:lvl9pPr marL="653106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1" indent="0">
              <a:buNone/>
              <a:defRPr sz="3600" b="1"/>
            </a:lvl2pPr>
            <a:lvl3pPr marL="1632769" indent="0">
              <a:buNone/>
              <a:defRPr sz="3200" b="1"/>
            </a:lvl3pPr>
            <a:lvl4pPr marL="2449148" indent="0">
              <a:buNone/>
              <a:defRPr sz="2900" b="1"/>
            </a:lvl4pPr>
            <a:lvl5pPr marL="3265535" indent="0">
              <a:buNone/>
              <a:defRPr sz="2900" b="1"/>
            </a:lvl5pPr>
            <a:lvl6pPr marL="4081916" indent="0">
              <a:buNone/>
              <a:defRPr sz="2900" b="1"/>
            </a:lvl6pPr>
            <a:lvl7pPr marL="4898297" indent="0">
              <a:buNone/>
              <a:defRPr sz="2900" b="1"/>
            </a:lvl7pPr>
            <a:lvl8pPr marL="5714677" indent="0">
              <a:buNone/>
              <a:defRPr sz="2900" b="1"/>
            </a:lvl8pPr>
            <a:lvl9pPr marL="653106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14AB-4505-4235-AD6D-20AA296AD4A8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F482-027A-4364-A23D-C4AAA0DDF6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699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EA78-C59C-4D69-B18B-82E8708BB21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74A6-1346-4BDE-95E1-45477C86DD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2462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6671-BEC9-4917-A965-91CB33095BF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B60A-AC4B-44EA-B174-83801C6DA0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3560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5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3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81" indent="0">
              <a:buNone/>
              <a:defRPr sz="2100"/>
            </a:lvl2pPr>
            <a:lvl3pPr marL="1632769" indent="0">
              <a:buNone/>
              <a:defRPr sz="1800"/>
            </a:lvl3pPr>
            <a:lvl4pPr marL="2449148" indent="0">
              <a:buNone/>
              <a:defRPr sz="1600"/>
            </a:lvl4pPr>
            <a:lvl5pPr marL="3265535" indent="0">
              <a:buNone/>
              <a:defRPr sz="1600"/>
            </a:lvl5pPr>
            <a:lvl6pPr marL="4081916" indent="0">
              <a:buNone/>
              <a:defRPr sz="1600"/>
            </a:lvl6pPr>
            <a:lvl7pPr marL="4898297" indent="0">
              <a:buNone/>
              <a:defRPr sz="1600"/>
            </a:lvl7pPr>
            <a:lvl8pPr marL="5714677" indent="0">
              <a:buNone/>
              <a:defRPr sz="1600"/>
            </a:lvl8pPr>
            <a:lvl9pPr marL="653106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FE0D7-E6C2-452B-A09F-281B4754131F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41A6-8687-4C33-859F-5BCC64A701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7168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81" indent="0">
              <a:buNone/>
              <a:defRPr sz="5000"/>
            </a:lvl2pPr>
            <a:lvl3pPr marL="1632769" indent="0">
              <a:buNone/>
              <a:defRPr sz="4300"/>
            </a:lvl3pPr>
            <a:lvl4pPr marL="2449148" indent="0">
              <a:buNone/>
              <a:defRPr sz="3600"/>
            </a:lvl4pPr>
            <a:lvl5pPr marL="3265535" indent="0">
              <a:buNone/>
              <a:defRPr sz="3600"/>
            </a:lvl5pPr>
            <a:lvl6pPr marL="4081916" indent="0">
              <a:buNone/>
              <a:defRPr sz="3600"/>
            </a:lvl6pPr>
            <a:lvl7pPr marL="4898297" indent="0">
              <a:buNone/>
              <a:defRPr sz="3600"/>
            </a:lvl7pPr>
            <a:lvl8pPr marL="5714677" indent="0">
              <a:buNone/>
              <a:defRPr sz="3600"/>
            </a:lvl8pPr>
            <a:lvl9pPr marL="6531066" indent="0">
              <a:buNone/>
              <a:defRPr sz="36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81" indent="0">
              <a:buNone/>
              <a:defRPr sz="2100"/>
            </a:lvl2pPr>
            <a:lvl3pPr marL="1632769" indent="0">
              <a:buNone/>
              <a:defRPr sz="1800"/>
            </a:lvl3pPr>
            <a:lvl4pPr marL="2449148" indent="0">
              <a:buNone/>
              <a:defRPr sz="1600"/>
            </a:lvl4pPr>
            <a:lvl5pPr marL="3265535" indent="0">
              <a:buNone/>
              <a:defRPr sz="1600"/>
            </a:lvl5pPr>
            <a:lvl6pPr marL="4081916" indent="0">
              <a:buNone/>
              <a:defRPr sz="1600"/>
            </a:lvl6pPr>
            <a:lvl7pPr marL="4898297" indent="0">
              <a:buNone/>
              <a:defRPr sz="1600"/>
            </a:lvl7pPr>
            <a:lvl8pPr marL="5714677" indent="0">
              <a:buNone/>
              <a:defRPr sz="1600"/>
            </a:lvl8pPr>
            <a:lvl9pPr marL="653106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BC37-894A-4E5C-B01A-CB98296EF5D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ADA5-76CF-4094-A3EC-171811DC35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215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E8C3-36E0-45BB-8762-5700B0F92E4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BE71-D76E-4D11-A620-5BD33AC06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4167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320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32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211F-82CB-4EA6-AD9D-33D05D54D1EE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0324-F33B-488A-AFFB-77A4FC9B98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89584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5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652718"/>
            <a:ext cx="15544800" cy="2605088"/>
          </a:xfrm>
        </p:spPr>
        <p:txBody>
          <a:bodyPr anchor="b"/>
          <a:lstStyle>
            <a:lvl1pPr>
              <a:defRPr sz="9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5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590C-60D6-4EC9-9C3D-6C33EEEAA09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B6CF-0051-45EA-AAE7-2BF5AFFB5A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60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5DA1-9F1A-4B69-8399-56F55FF0D6D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A2C1-3A3C-4AD5-B765-0039A7487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8164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5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5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01" indent="0">
              <a:buNone/>
              <a:defRPr sz="3200"/>
            </a:lvl2pPr>
            <a:lvl3pPr marL="1632807" indent="0">
              <a:buNone/>
              <a:defRPr sz="2900"/>
            </a:lvl3pPr>
            <a:lvl4pPr marL="2449207" indent="0">
              <a:buNone/>
              <a:defRPr sz="2500"/>
            </a:lvl4pPr>
            <a:lvl5pPr marL="3265610" indent="0">
              <a:buNone/>
              <a:defRPr sz="2500"/>
            </a:lvl5pPr>
            <a:lvl6pPr marL="4082014" indent="0">
              <a:buNone/>
              <a:defRPr sz="2500"/>
            </a:lvl6pPr>
            <a:lvl7pPr marL="4898414" indent="0">
              <a:buNone/>
              <a:defRPr sz="2500"/>
            </a:lvl7pPr>
            <a:lvl8pPr marL="5714815" indent="0">
              <a:buNone/>
              <a:defRPr sz="2500"/>
            </a:lvl8pPr>
            <a:lvl9pPr marL="6531221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254B-35F6-4E61-AF9F-D6140F144F8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7F5F-E468-460F-8E60-3B1B30CCC9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765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D461-81CC-43C7-A181-DFB0A30891B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B1F1-5162-4FFD-B721-2594C36D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3091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7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14AB-4505-4235-AD6D-20AA296AD4A8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F482-027A-4364-A23D-C4AAA0DDF6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2368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EA78-C59C-4D69-B18B-82E8708BB21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74A6-1346-4BDE-95E1-45477C86DD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66751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6671-BEC9-4917-A965-91CB33095BF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B60A-AC4B-44EA-B174-83801C6DA0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61072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7" y="2152655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FE0D7-E6C2-452B-A09F-281B4754131F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41A6-8687-4C33-859F-5BCC64A701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68807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1" indent="0">
              <a:buNone/>
              <a:defRPr sz="5000"/>
            </a:lvl2pPr>
            <a:lvl3pPr marL="1632807" indent="0">
              <a:buNone/>
              <a:defRPr sz="4300"/>
            </a:lvl3pPr>
            <a:lvl4pPr marL="2449207" indent="0">
              <a:buNone/>
              <a:defRPr sz="3600"/>
            </a:lvl4pPr>
            <a:lvl5pPr marL="3265610" indent="0">
              <a:buNone/>
              <a:defRPr sz="3600"/>
            </a:lvl5pPr>
            <a:lvl6pPr marL="4082014" indent="0">
              <a:buNone/>
              <a:defRPr sz="3600"/>
            </a:lvl6pPr>
            <a:lvl7pPr marL="4898414" indent="0">
              <a:buNone/>
              <a:defRPr sz="3600"/>
            </a:lvl7pPr>
            <a:lvl8pPr marL="5714815" indent="0">
              <a:buNone/>
              <a:defRPr sz="3600"/>
            </a:lvl8pPr>
            <a:lvl9pPr marL="6531221" indent="0">
              <a:buNone/>
              <a:defRPr sz="36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BC37-894A-4E5C-B01A-CB98296EF5D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ADA5-76CF-4094-A3EC-171811DC35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3259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E8C3-36E0-45BB-8762-5700B0F92E4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BE71-D76E-4D11-A620-5BD33AC06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307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320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32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211F-82CB-4EA6-AD9D-33D05D54D1EE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0324-F33B-488A-AFFB-77A4FC9B98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98460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5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652715"/>
            <a:ext cx="15544800" cy="2605088"/>
          </a:xfrm>
        </p:spPr>
        <p:txBody>
          <a:bodyPr anchor="b"/>
          <a:lstStyle>
            <a:lvl1pPr>
              <a:defRPr sz="9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5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590C-60D6-4EC9-9C3D-6C33EEEAA09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B6CF-0051-45EA-AAE7-2BF5AFFB5A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91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5DA1-9F1A-4B69-8399-56F55FF0D6D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A2C1-3A3C-4AD5-B765-0039A7487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7032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8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8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15" indent="0">
              <a:buNone/>
              <a:defRPr sz="3200"/>
            </a:lvl2pPr>
            <a:lvl3pPr marL="1632832" indent="0">
              <a:buNone/>
              <a:defRPr sz="2900"/>
            </a:lvl3pPr>
            <a:lvl4pPr marL="2449246" indent="0">
              <a:buNone/>
              <a:defRPr sz="2500"/>
            </a:lvl4pPr>
            <a:lvl5pPr marL="3265661" indent="0">
              <a:buNone/>
              <a:defRPr sz="2500"/>
            </a:lvl5pPr>
            <a:lvl6pPr marL="4082078" indent="0">
              <a:buNone/>
              <a:defRPr sz="2500"/>
            </a:lvl6pPr>
            <a:lvl7pPr marL="4898493" indent="0">
              <a:buNone/>
              <a:defRPr sz="2500"/>
            </a:lvl7pPr>
            <a:lvl8pPr marL="5714908" indent="0">
              <a:buNone/>
              <a:defRPr sz="2500"/>
            </a:lvl8pPr>
            <a:lvl9pPr marL="6531325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254B-35F6-4E61-AF9F-D6140F144F8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7F5F-E468-460F-8E60-3B1B30CCC9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833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D461-81CC-43C7-A181-DFB0A30891B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B1F1-5162-4FFD-B721-2594C36D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0116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14AB-4505-4235-AD6D-20AA296AD4A8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F482-027A-4364-A23D-C4AAA0DDF6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86190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EA78-C59C-4D69-B18B-82E8708BB21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74A6-1346-4BDE-95E1-45477C86DD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56896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6671-BEC9-4917-A965-91CB33095BF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B60A-AC4B-44EA-B174-83801C6DA0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06188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FE0D7-E6C2-452B-A09F-281B4754131F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41A6-8687-4C33-859F-5BCC64A701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56377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BC37-894A-4E5C-B01A-CB98296EF5D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ADA5-76CF-4094-A3EC-171811DC35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7314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E8C3-36E0-45BB-8762-5700B0F92E4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BE71-D76E-4D11-A620-5BD33AC06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00299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320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32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211F-82CB-4EA6-AD9D-33D05D54D1EE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0324-F33B-488A-AFFB-77A4FC9B98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3848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5334000" y="0"/>
            <a:ext cx="12954000" cy="10287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>
            <a:extLst/>
          </a:lstStyle>
          <a:p>
            <a:pPr algn="ctr" defTabSz="9143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90500" y="5143500"/>
            <a:ext cx="10287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3283" tIns="81642" rIns="163283" bIns="81642"/>
          <a:lstStyle>
            <a:extLst/>
          </a:lstStyle>
          <a:p>
            <a:pPr defTabSz="9143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Cataneo BT" pitchFamily="6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733736" y="800100"/>
            <a:ext cx="10210800" cy="4302252"/>
          </a:xfrm>
        </p:spPr>
        <p:txBody>
          <a:bodyPr>
            <a:noAutofit/>
          </a:bodyPr>
          <a:lstStyle>
            <a:lvl1pPr algn="r">
              <a:defRPr sz="75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6708884" y="5309796"/>
            <a:ext cx="10229556" cy="1651872"/>
          </a:xfrm>
        </p:spPr>
        <p:txBody>
          <a:bodyPr lIns="81642" tIns="0" rIns="81642" bIns="0"/>
          <a:lstStyle>
            <a:lvl1pPr marL="0" indent="0" algn="r">
              <a:buNone/>
              <a:defRPr sz="3900">
                <a:solidFill>
                  <a:srgbClr val="FFFFFF"/>
                </a:solidFill>
                <a:effectLst/>
              </a:defRPr>
            </a:lvl1pPr>
            <a:lvl2pPr marL="816415" indent="0" algn="ctr">
              <a:buNone/>
            </a:lvl2pPr>
            <a:lvl3pPr marL="1632832" indent="0" algn="ctr">
              <a:buNone/>
            </a:lvl3pPr>
            <a:lvl4pPr marL="2449246" indent="0" algn="ctr">
              <a:buNone/>
            </a:lvl4pPr>
            <a:lvl5pPr marL="3265661" indent="0" algn="ctr">
              <a:buNone/>
            </a:lvl5pPr>
            <a:lvl6pPr marL="4082078" indent="0" algn="ctr">
              <a:buNone/>
            </a:lvl6pPr>
            <a:lvl7pPr marL="4898493" indent="0" algn="ctr">
              <a:buNone/>
            </a:lvl7pPr>
            <a:lvl8pPr marL="5714908" indent="0" algn="ctr">
              <a:buNone/>
            </a:lvl8pPr>
            <a:lvl9pPr marL="6531325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11741153" y="9836945"/>
            <a:ext cx="4006850" cy="340518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D7E73C-559A-45B4-8E63-CB4BE201C33F}" type="datetime1">
              <a:rPr lang="id-ID"/>
              <a:pPr>
                <a:defRPr/>
              </a:pPr>
              <a:t>25/11/2025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638800" y="9836945"/>
            <a:ext cx="5854700" cy="3429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makro 2013/edalmen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760703" y="9834563"/>
            <a:ext cx="1177926" cy="3429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0E7B92-0BCA-4483-93B7-B60542BE12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5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961399" y="6094610"/>
            <a:ext cx="2826386" cy="4192904"/>
          </a:xfrm>
          <a:custGeom>
            <a:avLst/>
            <a:gdLst/>
            <a:ahLst/>
            <a:cxnLst/>
            <a:rect l="l" t="t" r="r" b="b"/>
            <a:pathLst>
              <a:path w="2826384" h="4192904">
                <a:moveTo>
                  <a:pt x="2420488" y="0"/>
                </a:moveTo>
                <a:lnTo>
                  <a:pt x="0" y="4192397"/>
                </a:lnTo>
                <a:lnTo>
                  <a:pt x="540519" y="4192397"/>
                </a:lnTo>
                <a:lnTo>
                  <a:pt x="2825872" y="234061"/>
                </a:lnTo>
                <a:lnTo>
                  <a:pt x="242048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5399" y="5869815"/>
            <a:ext cx="3766186" cy="4417695"/>
          </a:xfrm>
          <a:custGeom>
            <a:avLst/>
            <a:gdLst/>
            <a:ahLst/>
            <a:cxnLst/>
            <a:rect l="l" t="t" r="r" b="b"/>
            <a:pathLst>
              <a:path w="3766185" h="4417695">
                <a:moveTo>
                  <a:pt x="2550291" y="0"/>
                </a:moveTo>
                <a:lnTo>
                  <a:pt x="0" y="4417187"/>
                </a:lnTo>
                <a:lnTo>
                  <a:pt x="1620736" y="4417187"/>
                </a:lnTo>
                <a:lnTo>
                  <a:pt x="3765808" y="701801"/>
                </a:lnTo>
                <a:lnTo>
                  <a:pt x="2550291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48068" y="3703320"/>
            <a:ext cx="3988436" cy="6583680"/>
          </a:xfrm>
          <a:custGeom>
            <a:avLst/>
            <a:gdLst/>
            <a:ahLst/>
            <a:cxnLst/>
            <a:rect l="l" t="t" r="r" b="b"/>
            <a:pathLst>
              <a:path w="3988435" h="6583680">
                <a:moveTo>
                  <a:pt x="3801070" y="0"/>
                </a:moveTo>
                <a:lnTo>
                  <a:pt x="0" y="6583680"/>
                </a:lnTo>
                <a:lnTo>
                  <a:pt x="249439" y="6583680"/>
                </a:lnTo>
                <a:lnTo>
                  <a:pt x="3988141" y="108076"/>
                </a:lnTo>
                <a:lnTo>
                  <a:pt x="38010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31800" y="4495429"/>
            <a:ext cx="3878580" cy="5791835"/>
          </a:xfrm>
          <a:custGeom>
            <a:avLst/>
            <a:gdLst/>
            <a:ahLst/>
            <a:cxnLst/>
            <a:rect l="l" t="t" r="r" b="b"/>
            <a:pathLst>
              <a:path w="3878579" h="5791834">
                <a:moveTo>
                  <a:pt x="3343757" y="0"/>
                </a:moveTo>
                <a:lnTo>
                  <a:pt x="0" y="5791580"/>
                </a:lnTo>
                <a:lnTo>
                  <a:pt x="712826" y="5791580"/>
                </a:lnTo>
                <a:lnTo>
                  <a:pt x="3878427" y="308609"/>
                </a:lnTo>
                <a:lnTo>
                  <a:pt x="334375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A28-7EF5-428D-A7AD-BA10EB2687E1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7F51-3997-4C8C-94CB-09C111EAC66F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3652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32758"/>
            <a:ext cx="12510976" cy="2043113"/>
          </a:xfrm>
        </p:spPr>
        <p:txBody>
          <a:bodyPr anchor="t"/>
          <a:lstStyle>
            <a:lvl1pPr algn="r">
              <a:buNone/>
              <a:defRPr sz="75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857502"/>
            <a:ext cx="12510976" cy="1115261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tx1"/>
                </a:solidFill>
                <a:effectLst/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9834565"/>
            <a:ext cx="4003676" cy="340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3C9213-0FAB-4E17-9A7F-85E881F392FF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0276" y="9834563"/>
            <a:ext cx="5791200" cy="342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68353" y="9832182"/>
            <a:ext cx="1174750" cy="3429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0723A7-F591-480D-BFB3-C8F11E40A3E4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704088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7616" y="2400302"/>
            <a:ext cx="704088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FCD6-AD43-4DCF-83D0-59C4F0B59295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0FD-5E05-47CC-97EB-38BA4D03938E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86451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801100"/>
            <a:ext cx="7040880" cy="6858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3200" b="1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357616" y="8801100"/>
            <a:ext cx="7040880" cy="6858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3200" b="1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2567760"/>
            <a:ext cx="7040880" cy="617220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57616" y="2567760"/>
            <a:ext cx="7040880" cy="617220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8439-4A1A-4379-95F0-20319EC6E803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6EF-14CC-4C94-B052-C71B2C952EC0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30410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8131-9F3E-47B5-8431-65F2910F180E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4377-F3C3-4CE4-A7D9-0E8419B3F014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71780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8289-FC0C-46CC-9E2F-09DC17E05425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A9D5-F27E-4AE4-9C95-856F103CBB64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1289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1795760" cy="1760220"/>
          </a:xfrm>
        </p:spPr>
        <p:txBody>
          <a:bodyPr wrap="square"/>
          <a:lstStyle>
            <a:lvl1pPr algn="l">
              <a:buNone/>
              <a:defRPr lang="en-US" sz="43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246124"/>
            <a:ext cx="11795760" cy="903768"/>
          </a:xfrm>
        </p:spPr>
        <p:txBody>
          <a:bodyPr rot="0" spcFirstLastPara="0" vertOverflow="overflow" horzOverflow="overflow" lIns="81642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3200400"/>
            <a:ext cx="14478000" cy="655762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85F6-DCAA-4D76-BE27-6C6FC8F9ADD3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7C41-6C23-4694-9E3C-8DC7D6A8A176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73707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1196979" y="1507332"/>
            <a:ext cx="8639174" cy="6467475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>
            <a:extLst/>
          </a:lstStyle>
          <a:p>
            <a:pPr algn="ctr" defTabSz="9143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1193800" y="1497809"/>
            <a:ext cx="8639176" cy="6469856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>
            <a:extLst/>
          </a:lstStyle>
          <a:p>
            <a:pPr algn="ctr" defTabSz="9143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196" y="1714500"/>
            <a:ext cx="6858000" cy="3086100"/>
          </a:xfrm>
        </p:spPr>
        <p:txBody>
          <a:bodyPr/>
          <a:lstStyle>
            <a:lvl1pPr algn="l">
              <a:buNone/>
              <a:defRPr sz="54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8196" y="4925451"/>
            <a:ext cx="6858000" cy="2880360"/>
          </a:xfrm>
        </p:spPr>
        <p:txBody>
          <a:bodyPr rot="0" spcFirstLastPara="0" vertOverflow="overflow" horzOverflow="overflow" lIns="146954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1327364" y="1561503"/>
            <a:ext cx="8412480" cy="630936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57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9215C-2F63-44EC-AC36-371D9F01E220}" type="datetime1">
              <a:rPr lang="id-ID">
                <a:solidFill>
                  <a:srgbClr val="F4E7ED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F4E7ED"/>
                </a:solidFill>
              </a:rPr>
              <a:t>makro 2013/edalmen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0B88E-D775-4087-90C0-D35C79847CD9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B1A8-6384-4952-89E2-F8B0630B6162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F7A0-57FE-426B-ADF4-8E8CDD304EE2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98480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06400" y="412435"/>
            <a:ext cx="3048000" cy="8777288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5"/>
            <a:ext cx="12039600" cy="8777288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79" y="9836945"/>
            <a:ext cx="4003674" cy="34051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4D35A-4F26-4255-9519-23FCA9AB0E5F}" type="datetime1">
              <a:rPr lang="id-ID">
                <a:solidFill>
                  <a:srgbClr val="B13F9A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9834563"/>
            <a:ext cx="7315200" cy="3429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makro 2013/edalmen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09503" y="9829800"/>
            <a:ext cx="1174750" cy="342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6FEB38-70D3-4494-869F-E8D3BE2AC4C8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7644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902" y="340748"/>
            <a:ext cx="1102872" cy="15958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76181" y="321311"/>
            <a:ext cx="5620386" cy="4609466"/>
          </a:xfrm>
          <a:custGeom>
            <a:avLst/>
            <a:gdLst/>
            <a:ahLst/>
            <a:cxnLst/>
            <a:rect l="l" t="t" r="r" b="b"/>
            <a:pathLst>
              <a:path w="5620384" h="4609465">
                <a:moveTo>
                  <a:pt x="784987" y="0"/>
                </a:moveTo>
                <a:lnTo>
                  <a:pt x="782319" y="4609084"/>
                </a:lnTo>
              </a:path>
              <a:path w="5620384" h="4609465">
                <a:moveTo>
                  <a:pt x="0" y="3895598"/>
                </a:moveTo>
                <a:lnTo>
                  <a:pt x="5620004" y="3848100"/>
                </a:lnTo>
              </a:path>
            </a:pathLst>
          </a:custGeom>
          <a:ln w="285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66121" y="580397"/>
            <a:ext cx="4255770" cy="3583940"/>
          </a:xfrm>
          <a:custGeom>
            <a:avLst/>
            <a:gdLst/>
            <a:ahLst/>
            <a:cxnLst/>
            <a:rect l="l" t="t" r="r" b="b"/>
            <a:pathLst>
              <a:path w="4255770" h="3583940">
                <a:moveTo>
                  <a:pt x="0" y="3583558"/>
                </a:moveTo>
                <a:lnTo>
                  <a:pt x="425551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59771" y="1191268"/>
            <a:ext cx="4453890" cy="1908176"/>
          </a:xfrm>
          <a:custGeom>
            <a:avLst/>
            <a:gdLst/>
            <a:ahLst/>
            <a:cxnLst/>
            <a:rect l="l" t="t" r="r" b="b"/>
            <a:pathLst>
              <a:path w="4453890" h="1908175">
                <a:moveTo>
                  <a:pt x="0" y="1908048"/>
                </a:moveTo>
                <a:lnTo>
                  <a:pt x="4453382" y="0"/>
                </a:lnTo>
              </a:path>
            </a:pathLst>
          </a:custGeom>
          <a:ln w="2539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37860" y="1981202"/>
            <a:ext cx="0" cy="2181860"/>
          </a:xfrm>
          <a:custGeom>
            <a:avLst/>
            <a:gdLst/>
            <a:ahLst/>
            <a:cxnLst/>
            <a:rect l="l" t="t" r="r" b="b"/>
            <a:pathLst>
              <a:path h="2181860">
                <a:moveTo>
                  <a:pt x="0" y="0"/>
                </a:moveTo>
                <a:lnTo>
                  <a:pt x="0" y="2181479"/>
                </a:lnTo>
              </a:path>
            </a:pathLst>
          </a:custGeom>
          <a:ln w="9525">
            <a:solidFill>
              <a:srgbClr val="3E3E3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Google Shape;796;p7"/>
          <p:cNvSpPr txBox="1">
            <a:spLocks noGrp="1"/>
          </p:cNvSpPr>
          <p:nvPr>
            <p:ph type="title"/>
          </p:nvPr>
        </p:nvSpPr>
        <p:spPr>
          <a:xfrm>
            <a:off x="1233000" y="648350"/>
            <a:ext cx="12680400" cy="1511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048931" name="Google Shape;797;p7"/>
          <p:cNvSpPr txBox="1">
            <a:spLocks noGrp="1"/>
          </p:cNvSpPr>
          <p:nvPr>
            <p:ph type="body" idx="1"/>
          </p:nvPr>
        </p:nvSpPr>
        <p:spPr>
          <a:xfrm>
            <a:off x="1440000" y="2283900"/>
            <a:ext cx="15300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596900"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Lato"/>
              <a:buAutoNum type="arabicPeriod"/>
              <a:defRPr sz="2600"/>
            </a:lvl1pPr>
            <a:lvl2pPr marL="1828800" lvl="1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alphaLcPeriod"/>
              <a:defRPr sz="2400"/>
            </a:lvl2pPr>
            <a:lvl3pPr marL="2743200" lvl="2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romanLcPeriod"/>
              <a:defRPr sz="2400"/>
            </a:lvl3pPr>
            <a:lvl4pPr marL="3657600" lvl="3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arabicPeriod"/>
              <a:defRPr sz="2400"/>
            </a:lvl4pPr>
            <a:lvl5pPr marL="4572000" lvl="4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alphaLcPeriod"/>
              <a:defRPr sz="2400"/>
            </a:lvl5pPr>
            <a:lvl6pPr marL="5486400" lvl="5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romanLcPeriod"/>
              <a:defRPr sz="2400"/>
            </a:lvl6pPr>
            <a:lvl7pPr marL="6400800" lvl="6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arabicPeriod"/>
              <a:defRPr sz="2400"/>
            </a:lvl7pPr>
            <a:lvl8pPr marL="7315200" lvl="7" indent="-596900">
              <a:spcBef>
                <a:spcPts val="3200"/>
              </a:spcBef>
              <a:spcAft>
                <a:spcPts val="0"/>
              </a:spcAft>
              <a:buClr>
                <a:srgbClr val="1D2542"/>
              </a:buClr>
              <a:buSzPts val="1100"/>
              <a:buFont typeface="Muli Regular"/>
              <a:buAutoNum type="alphaLcPeriod"/>
              <a:defRPr sz="2400"/>
            </a:lvl8pPr>
            <a:lvl9pPr marL="8229600" lvl="8" indent="-596900">
              <a:spcBef>
                <a:spcPts val="3200"/>
              </a:spcBef>
              <a:spcAft>
                <a:spcPts val="3200"/>
              </a:spcAft>
              <a:buClr>
                <a:srgbClr val="1D2542"/>
              </a:buClr>
              <a:buSzPts val="1100"/>
              <a:buFont typeface="Muli Regular"/>
              <a:buAutoNum type="romanLcPeriod"/>
              <a:defRPr sz="2400"/>
            </a:lvl9pPr>
          </a:lstStyle>
          <a:p>
            <a:endParaRPr/>
          </a:p>
        </p:txBody>
      </p:sp>
      <p:grpSp>
        <p:nvGrpSpPr>
          <p:cNvPr id="56" name="Google Shape;798;p7"/>
          <p:cNvGrpSpPr/>
          <p:nvPr/>
        </p:nvGrpSpPr>
        <p:grpSpPr>
          <a:xfrm>
            <a:off x="17022658" y="188932"/>
            <a:ext cx="1952364" cy="1513968"/>
            <a:chOff x="1982250" y="2295975"/>
            <a:chExt cx="334825" cy="259650"/>
          </a:xfrm>
        </p:grpSpPr>
        <p:sp>
          <p:nvSpPr>
            <p:cNvPr id="1048932" name="Google Shape;799;p7"/>
            <p:cNvSpPr/>
            <p:nvPr/>
          </p:nvSpPr>
          <p:spPr>
            <a:xfrm>
              <a:off x="1982250" y="2295975"/>
              <a:ext cx="334825" cy="259650"/>
            </a:xfrm>
            <a:custGeom>
              <a:avLst/>
              <a:gdLst/>
              <a:ahLst/>
              <a:cxnLst/>
              <a:rect l="l" t="t" r="r" b="b"/>
              <a:pathLst>
                <a:path w="13393" h="10386" extrusionOk="0">
                  <a:moveTo>
                    <a:pt x="7902" y="0"/>
                  </a:moveTo>
                  <a:cubicBezTo>
                    <a:pt x="3449" y="0"/>
                    <a:pt x="0" y="4648"/>
                    <a:pt x="2601" y="8721"/>
                  </a:cubicBezTo>
                  <a:cubicBezTo>
                    <a:pt x="3365" y="9917"/>
                    <a:pt x="4775" y="10385"/>
                    <a:pt x="6270" y="10385"/>
                  </a:cubicBezTo>
                  <a:cubicBezTo>
                    <a:pt x="8000" y="10385"/>
                    <a:pt x="9844" y="9760"/>
                    <a:pt x="10933" y="8911"/>
                  </a:cubicBezTo>
                  <a:cubicBezTo>
                    <a:pt x="13153" y="7182"/>
                    <a:pt x="13392" y="1222"/>
                    <a:pt x="9577" y="220"/>
                  </a:cubicBezTo>
                  <a:cubicBezTo>
                    <a:pt x="9010" y="70"/>
                    <a:pt x="8448" y="0"/>
                    <a:pt x="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3" name="Google Shape;800;p7"/>
            <p:cNvSpPr/>
            <p:nvPr/>
          </p:nvSpPr>
          <p:spPr>
            <a:xfrm>
              <a:off x="2216125" y="2397450"/>
              <a:ext cx="12500" cy="10625"/>
            </a:xfrm>
            <a:custGeom>
              <a:avLst/>
              <a:gdLst/>
              <a:ahLst/>
              <a:cxnLst/>
              <a:rect l="l" t="t" r="r" b="b"/>
              <a:pathLst>
                <a:path w="500" h="425" extrusionOk="0">
                  <a:moveTo>
                    <a:pt x="341" y="0"/>
                  </a:moveTo>
                  <a:cubicBezTo>
                    <a:pt x="243" y="0"/>
                    <a:pt x="145" y="78"/>
                    <a:pt x="89" y="159"/>
                  </a:cubicBezTo>
                  <a:cubicBezTo>
                    <a:pt x="39" y="235"/>
                    <a:pt x="1" y="348"/>
                    <a:pt x="102" y="405"/>
                  </a:cubicBezTo>
                  <a:cubicBezTo>
                    <a:pt x="121" y="418"/>
                    <a:pt x="152" y="424"/>
                    <a:pt x="178" y="424"/>
                  </a:cubicBezTo>
                  <a:cubicBezTo>
                    <a:pt x="304" y="411"/>
                    <a:pt x="405" y="317"/>
                    <a:pt x="424" y="191"/>
                  </a:cubicBezTo>
                  <a:cubicBezTo>
                    <a:pt x="474" y="121"/>
                    <a:pt x="499" y="46"/>
                    <a:pt x="411" y="14"/>
                  </a:cubicBezTo>
                  <a:cubicBezTo>
                    <a:pt x="388" y="4"/>
                    <a:pt x="365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4" name="Google Shape;801;p7"/>
            <p:cNvSpPr/>
            <p:nvPr/>
          </p:nvSpPr>
          <p:spPr>
            <a:xfrm>
              <a:off x="2233075" y="2395575"/>
              <a:ext cx="19350" cy="12500"/>
            </a:xfrm>
            <a:custGeom>
              <a:avLst/>
              <a:gdLst/>
              <a:ahLst/>
              <a:cxnLst/>
              <a:rect l="l" t="t" r="r" b="b"/>
              <a:pathLst>
                <a:path w="774" h="500" extrusionOk="0">
                  <a:moveTo>
                    <a:pt x="615" y="1"/>
                  </a:moveTo>
                  <a:cubicBezTo>
                    <a:pt x="441" y="1"/>
                    <a:pt x="234" y="117"/>
                    <a:pt x="118" y="234"/>
                  </a:cubicBezTo>
                  <a:cubicBezTo>
                    <a:pt x="1" y="346"/>
                    <a:pt x="23" y="500"/>
                    <a:pt x="135" y="500"/>
                  </a:cubicBezTo>
                  <a:cubicBezTo>
                    <a:pt x="168" y="500"/>
                    <a:pt x="209" y="486"/>
                    <a:pt x="256" y="455"/>
                  </a:cubicBezTo>
                  <a:lnTo>
                    <a:pt x="256" y="455"/>
                  </a:lnTo>
                  <a:cubicBezTo>
                    <a:pt x="219" y="480"/>
                    <a:pt x="364" y="493"/>
                    <a:pt x="389" y="493"/>
                  </a:cubicBezTo>
                  <a:cubicBezTo>
                    <a:pt x="540" y="474"/>
                    <a:pt x="666" y="379"/>
                    <a:pt x="729" y="247"/>
                  </a:cubicBezTo>
                  <a:cubicBezTo>
                    <a:pt x="774" y="146"/>
                    <a:pt x="767" y="1"/>
                    <a:pt x="629" y="1"/>
                  </a:cubicBezTo>
                  <a:cubicBezTo>
                    <a:pt x="624" y="1"/>
                    <a:pt x="620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5" name="Google Shape;802;p7"/>
            <p:cNvSpPr/>
            <p:nvPr/>
          </p:nvSpPr>
          <p:spPr>
            <a:xfrm>
              <a:off x="2243100" y="2417525"/>
              <a:ext cx="11375" cy="10950"/>
            </a:xfrm>
            <a:custGeom>
              <a:avLst/>
              <a:gdLst/>
              <a:ahLst/>
              <a:cxnLst/>
              <a:rect l="l" t="t" r="r" b="b"/>
              <a:pathLst>
                <a:path w="455" h="438" extrusionOk="0">
                  <a:moveTo>
                    <a:pt x="322" y="1"/>
                  </a:moveTo>
                  <a:cubicBezTo>
                    <a:pt x="181" y="1"/>
                    <a:pt x="71" y="174"/>
                    <a:pt x="32" y="290"/>
                  </a:cubicBezTo>
                  <a:cubicBezTo>
                    <a:pt x="0" y="390"/>
                    <a:pt x="66" y="437"/>
                    <a:pt x="141" y="437"/>
                  </a:cubicBezTo>
                  <a:cubicBezTo>
                    <a:pt x="171" y="437"/>
                    <a:pt x="201" y="430"/>
                    <a:pt x="228" y="416"/>
                  </a:cubicBezTo>
                  <a:cubicBezTo>
                    <a:pt x="322" y="372"/>
                    <a:pt x="455" y="233"/>
                    <a:pt x="417" y="107"/>
                  </a:cubicBezTo>
                  <a:cubicBezTo>
                    <a:pt x="417" y="107"/>
                    <a:pt x="410" y="107"/>
                    <a:pt x="410" y="100"/>
                  </a:cubicBezTo>
                  <a:cubicBezTo>
                    <a:pt x="429" y="63"/>
                    <a:pt x="436" y="25"/>
                    <a:pt x="385" y="12"/>
                  </a:cubicBezTo>
                  <a:cubicBezTo>
                    <a:pt x="364" y="4"/>
                    <a:pt x="343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6" name="Google Shape;803;p7"/>
            <p:cNvSpPr/>
            <p:nvPr/>
          </p:nvSpPr>
          <p:spPr>
            <a:xfrm>
              <a:off x="2222600" y="2420625"/>
              <a:ext cx="11525" cy="7525"/>
            </a:xfrm>
            <a:custGeom>
              <a:avLst/>
              <a:gdLst/>
              <a:ahLst/>
              <a:cxnLst/>
              <a:rect l="l" t="t" r="r" b="b"/>
              <a:pathLst>
                <a:path w="461" h="301" extrusionOk="0">
                  <a:moveTo>
                    <a:pt x="309" y="0"/>
                  </a:moveTo>
                  <a:cubicBezTo>
                    <a:pt x="291" y="0"/>
                    <a:pt x="271" y="5"/>
                    <a:pt x="253" y="14"/>
                  </a:cubicBezTo>
                  <a:lnTo>
                    <a:pt x="228" y="27"/>
                  </a:lnTo>
                  <a:cubicBezTo>
                    <a:pt x="152" y="58"/>
                    <a:pt x="1" y="229"/>
                    <a:pt x="127" y="292"/>
                  </a:cubicBezTo>
                  <a:cubicBezTo>
                    <a:pt x="140" y="298"/>
                    <a:pt x="154" y="300"/>
                    <a:pt x="168" y="300"/>
                  </a:cubicBezTo>
                  <a:cubicBezTo>
                    <a:pt x="212" y="300"/>
                    <a:pt x="257" y="275"/>
                    <a:pt x="291" y="260"/>
                  </a:cubicBezTo>
                  <a:cubicBezTo>
                    <a:pt x="341" y="241"/>
                    <a:pt x="461" y="121"/>
                    <a:pt x="392" y="65"/>
                  </a:cubicBezTo>
                  <a:cubicBezTo>
                    <a:pt x="382" y="57"/>
                    <a:pt x="376" y="53"/>
                    <a:pt x="372" y="51"/>
                  </a:cubicBezTo>
                  <a:lnTo>
                    <a:pt x="372" y="51"/>
                  </a:lnTo>
                  <a:cubicBezTo>
                    <a:pt x="369" y="15"/>
                    <a:pt x="341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7" name="Google Shape;804;p7"/>
            <p:cNvSpPr/>
            <p:nvPr/>
          </p:nvSpPr>
          <p:spPr>
            <a:xfrm>
              <a:off x="2236925" y="2343625"/>
              <a:ext cx="10325" cy="9725"/>
            </a:xfrm>
            <a:custGeom>
              <a:avLst/>
              <a:gdLst/>
              <a:ahLst/>
              <a:cxnLst/>
              <a:rect l="l" t="t" r="r" b="b"/>
              <a:pathLst>
                <a:path w="413" h="389" extrusionOk="0">
                  <a:moveTo>
                    <a:pt x="306" y="1"/>
                  </a:moveTo>
                  <a:cubicBezTo>
                    <a:pt x="188" y="1"/>
                    <a:pt x="0" y="131"/>
                    <a:pt x="46" y="288"/>
                  </a:cubicBezTo>
                  <a:cubicBezTo>
                    <a:pt x="52" y="307"/>
                    <a:pt x="58" y="326"/>
                    <a:pt x="71" y="338"/>
                  </a:cubicBezTo>
                  <a:cubicBezTo>
                    <a:pt x="91" y="374"/>
                    <a:pt x="120" y="389"/>
                    <a:pt x="152" y="389"/>
                  </a:cubicBezTo>
                  <a:cubicBezTo>
                    <a:pt x="233" y="389"/>
                    <a:pt x="332" y="300"/>
                    <a:pt x="355" y="237"/>
                  </a:cubicBezTo>
                  <a:cubicBezTo>
                    <a:pt x="367" y="199"/>
                    <a:pt x="380" y="162"/>
                    <a:pt x="393" y="124"/>
                  </a:cubicBezTo>
                  <a:cubicBezTo>
                    <a:pt x="412" y="37"/>
                    <a:pt x="369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8" name="Google Shape;805;p7"/>
            <p:cNvSpPr/>
            <p:nvPr/>
          </p:nvSpPr>
          <p:spPr>
            <a:xfrm>
              <a:off x="2199750" y="2495950"/>
              <a:ext cx="11700" cy="8150"/>
            </a:xfrm>
            <a:custGeom>
              <a:avLst/>
              <a:gdLst/>
              <a:ahLst/>
              <a:cxnLst/>
              <a:rect l="l" t="t" r="r" b="b"/>
              <a:pathLst>
                <a:path w="468" h="326" extrusionOk="0">
                  <a:moveTo>
                    <a:pt x="329" y="1"/>
                  </a:moveTo>
                  <a:cubicBezTo>
                    <a:pt x="315" y="1"/>
                    <a:pt x="299" y="4"/>
                    <a:pt x="284" y="10"/>
                  </a:cubicBezTo>
                  <a:cubicBezTo>
                    <a:pt x="208" y="48"/>
                    <a:pt x="0" y="325"/>
                    <a:pt x="208" y="325"/>
                  </a:cubicBezTo>
                  <a:cubicBezTo>
                    <a:pt x="309" y="306"/>
                    <a:pt x="391" y="243"/>
                    <a:pt x="442" y="155"/>
                  </a:cubicBezTo>
                  <a:cubicBezTo>
                    <a:pt x="468" y="75"/>
                    <a:pt x="40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9" name="Google Shape;806;p7"/>
            <p:cNvSpPr/>
            <p:nvPr/>
          </p:nvSpPr>
          <p:spPr>
            <a:xfrm>
              <a:off x="2243875" y="2463375"/>
              <a:ext cx="13450" cy="13550"/>
            </a:xfrm>
            <a:custGeom>
              <a:avLst/>
              <a:gdLst/>
              <a:ahLst/>
              <a:cxnLst/>
              <a:rect l="l" t="t" r="r" b="b"/>
              <a:pathLst>
                <a:path w="538" h="542" extrusionOk="0">
                  <a:moveTo>
                    <a:pt x="396" y="0"/>
                  </a:moveTo>
                  <a:cubicBezTo>
                    <a:pt x="225" y="0"/>
                    <a:pt x="83" y="221"/>
                    <a:pt x="39" y="354"/>
                  </a:cubicBezTo>
                  <a:cubicBezTo>
                    <a:pt x="0" y="465"/>
                    <a:pt x="78" y="541"/>
                    <a:pt x="179" y="541"/>
                  </a:cubicBezTo>
                  <a:cubicBezTo>
                    <a:pt x="193" y="541"/>
                    <a:pt x="207" y="540"/>
                    <a:pt x="222" y="537"/>
                  </a:cubicBezTo>
                  <a:cubicBezTo>
                    <a:pt x="266" y="518"/>
                    <a:pt x="310" y="499"/>
                    <a:pt x="354" y="468"/>
                  </a:cubicBezTo>
                  <a:cubicBezTo>
                    <a:pt x="373" y="455"/>
                    <a:pt x="392" y="436"/>
                    <a:pt x="411" y="417"/>
                  </a:cubicBezTo>
                  <a:cubicBezTo>
                    <a:pt x="442" y="386"/>
                    <a:pt x="474" y="348"/>
                    <a:pt x="493" y="304"/>
                  </a:cubicBezTo>
                  <a:lnTo>
                    <a:pt x="493" y="297"/>
                  </a:lnTo>
                  <a:cubicBezTo>
                    <a:pt x="499" y="291"/>
                    <a:pt x="499" y="278"/>
                    <a:pt x="499" y="272"/>
                  </a:cubicBezTo>
                  <a:cubicBezTo>
                    <a:pt x="512" y="240"/>
                    <a:pt x="524" y="215"/>
                    <a:pt x="524" y="184"/>
                  </a:cubicBezTo>
                  <a:cubicBezTo>
                    <a:pt x="524" y="177"/>
                    <a:pt x="524" y="177"/>
                    <a:pt x="524" y="171"/>
                  </a:cubicBezTo>
                  <a:lnTo>
                    <a:pt x="524" y="140"/>
                  </a:lnTo>
                  <a:cubicBezTo>
                    <a:pt x="537" y="89"/>
                    <a:pt x="518" y="39"/>
                    <a:pt x="468" y="13"/>
                  </a:cubicBezTo>
                  <a:cubicBezTo>
                    <a:pt x="443" y="4"/>
                    <a:pt x="419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0" name="Google Shape;807;p7"/>
            <p:cNvSpPr/>
            <p:nvPr/>
          </p:nvSpPr>
          <p:spPr>
            <a:xfrm>
              <a:off x="2054675" y="2425375"/>
              <a:ext cx="11850" cy="11225"/>
            </a:xfrm>
            <a:custGeom>
              <a:avLst/>
              <a:gdLst/>
              <a:ahLst/>
              <a:cxnLst/>
              <a:rect l="l" t="t" r="r" b="b"/>
              <a:pathLst>
                <a:path w="474" h="449" extrusionOk="0">
                  <a:moveTo>
                    <a:pt x="348" y="1"/>
                  </a:moveTo>
                  <a:cubicBezTo>
                    <a:pt x="215" y="13"/>
                    <a:pt x="102" y="102"/>
                    <a:pt x="45" y="222"/>
                  </a:cubicBezTo>
                  <a:cubicBezTo>
                    <a:pt x="1" y="310"/>
                    <a:pt x="7" y="449"/>
                    <a:pt x="133" y="449"/>
                  </a:cubicBezTo>
                  <a:cubicBezTo>
                    <a:pt x="266" y="430"/>
                    <a:pt x="379" y="348"/>
                    <a:pt x="436" y="228"/>
                  </a:cubicBezTo>
                  <a:cubicBezTo>
                    <a:pt x="474" y="140"/>
                    <a:pt x="474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1" name="Google Shape;808;p7"/>
            <p:cNvSpPr/>
            <p:nvPr/>
          </p:nvSpPr>
          <p:spPr>
            <a:xfrm>
              <a:off x="2061400" y="2459775"/>
              <a:ext cx="9550" cy="8525"/>
            </a:xfrm>
            <a:custGeom>
              <a:avLst/>
              <a:gdLst/>
              <a:ahLst/>
              <a:cxnLst/>
              <a:rect l="l" t="t" r="r" b="b"/>
              <a:pathLst>
                <a:path w="382" h="341" extrusionOk="0">
                  <a:moveTo>
                    <a:pt x="183" y="1"/>
                  </a:moveTo>
                  <a:cubicBezTo>
                    <a:pt x="127" y="1"/>
                    <a:pt x="56" y="83"/>
                    <a:pt x="47" y="126"/>
                  </a:cubicBezTo>
                  <a:cubicBezTo>
                    <a:pt x="22" y="164"/>
                    <a:pt x="9" y="214"/>
                    <a:pt x="3" y="258"/>
                  </a:cubicBezTo>
                  <a:cubicBezTo>
                    <a:pt x="0" y="319"/>
                    <a:pt x="31" y="340"/>
                    <a:pt x="71" y="340"/>
                  </a:cubicBezTo>
                  <a:cubicBezTo>
                    <a:pt x="131" y="340"/>
                    <a:pt x="212" y="295"/>
                    <a:pt x="242" y="265"/>
                  </a:cubicBezTo>
                  <a:cubicBezTo>
                    <a:pt x="312" y="202"/>
                    <a:pt x="381" y="69"/>
                    <a:pt x="230" y="31"/>
                  </a:cubicBezTo>
                  <a:cubicBezTo>
                    <a:pt x="217" y="10"/>
                    <a:pt x="201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2" name="Google Shape;809;p7"/>
            <p:cNvSpPr/>
            <p:nvPr/>
          </p:nvSpPr>
          <p:spPr>
            <a:xfrm>
              <a:off x="2100550" y="2434350"/>
              <a:ext cx="13500" cy="10600"/>
            </a:xfrm>
            <a:custGeom>
              <a:avLst/>
              <a:gdLst/>
              <a:ahLst/>
              <a:cxnLst/>
              <a:rect l="l" t="t" r="r" b="b"/>
              <a:pathLst>
                <a:path w="540" h="424" extrusionOk="0">
                  <a:moveTo>
                    <a:pt x="371" y="1"/>
                  </a:moveTo>
                  <a:cubicBezTo>
                    <a:pt x="366" y="1"/>
                    <a:pt x="360" y="1"/>
                    <a:pt x="354" y="1"/>
                  </a:cubicBezTo>
                  <a:cubicBezTo>
                    <a:pt x="209" y="8"/>
                    <a:pt x="1" y="172"/>
                    <a:pt x="20" y="336"/>
                  </a:cubicBezTo>
                  <a:cubicBezTo>
                    <a:pt x="20" y="367"/>
                    <a:pt x="32" y="411"/>
                    <a:pt x="70" y="418"/>
                  </a:cubicBezTo>
                  <a:cubicBezTo>
                    <a:pt x="87" y="422"/>
                    <a:pt x="104" y="424"/>
                    <a:pt x="121" y="424"/>
                  </a:cubicBezTo>
                  <a:cubicBezTo>
                    <a:pt x="154" y="424"/>
                    <a:pt x="186" y="416"/>
                    <a:pt x="215" y="399"/>
                  </a:cubicBezTo>
                  <a:lnTo>
                    <a:pt x="234" y="386"/>
                  </a:lnTo>
                  <a:lnTo>
                    <a:pt x="247" y="392"/>
                  </a:lnTo>
                  <a:cubicBezTo>
                    <a:pt x="257" y="396"/>
                    <a:pt x="267" y="397"/>
                    <a:pt x="278" y="397"/>
                  </a:cubicBezTo>
                  <a:cubicBezTo>
                    <a:pt x="342" y="397"/>
                    <a:pt x="403" y="333"/>
                    <a:pt x="430" y="279"/>
                  </a:cubicBezTo>
                  <a:cubicBezTo>
                    <a:pt x="485" y="187"/>
                    <a:pt x="540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3" name="Google Shape;810;p7"/>
            <p:cNvSpPr/>
            <p:nvPr/>
          </p:nvSpPr>
          <p:spPr>
            <a:xfrm>
              <a:off x="2079275" y="2426175"/>
              <a:ext cx="12250" cy="9700"/>
            </a:xfrm>
            <a:custGeom>
              <a:avLst/>
              <a:gdLst/>
              <a:ahLst/>
              <a:cxnLst/>
              <a:rect l="l" t="t" r="r" b="b"/>
              <a:pathLst>
                <a:path w="490" h="388" extrusionOk="0">
                  <a:moveTo>
                    <a:pt x="380" y="1"/>
                  </a:moveTo>
                  <a:cubicBezTo>
                    <a:pt x="367" y="1"/>
                    <a:pt x="352" y="3"/>
                    <a:pt x="335" y="7"/>
                  </a:cubicBezTo>
                  <a:cubicBezTo>
                    <a:pt x="234" y="32"/>
                    <a:pt x="1" y="240"/>
                    <a:pt x="127" y="354"/>
                  </a:cubicBezTo>
                  <a:cubicBezTo>
                    <a:pt x="155" y="379"/>
                    <a:pt x="185" y="388"/>
                    <a:pt x="217" y="388"/>
                  </a:cubicBezTo>
                  <a:cubicBezTo>
                    <a:pt x="257" y="388"/>
                    <a:pt x="299" y="374"/>
                    <a:pt x="341" y="360"/>
                  </a:cubicBezTo>
                  <a:cubicBezTo>
                    <a:pt x="385" y="341"/>
                    <a:pt x="461" y="266"/>
                    <a:pt x="430" y="215"/>
                  </a:cubicBezTo>
                  <a:lnTo>
                    <a:pt x="430" y="215"/>
                  </a:lnTo>
                  <a:cubicBezTo>
                    <a:pt x="476" y="125"/>
                    <a:pt x="489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4" name="Google Shape;811;p7"/>
            <p:cNvSpPr/>
            <p:nvPr/>
          </p:nvSpPr>
          <p:spPr>
            <a:xfrm>
              <a:off x="2087325" y="2394300"/>
              <a:ext cx="9400" cy="10225"/>
            </a:xfrm>
            <a:custGeom>
              <a:avLst/>
              <a:gdLst/>
              <a:ahLst/>
              <a:cxnLst/>
              <a:rect l="l" t="t" r="r" b="b"/>
              <a:pathLst>
                <a:path w="376" h="409" extrusionOk="0">
                  <a:moveTo>
                    <a:pt x="309" y="1"/>
                  </a:moveTo>
                  <a:cubicBezTo>
                    <a:pt x="298" y="1"/>
                    <a:pt x="286" y="3"/>
                    <a:pt x="271" y="8"/>
                  </a:cubicBezTo>
                  <a:cubicBezTo>
                    <a:pt x="164" y="39"/>
                    <a:pt x="82" y="115"/>
                    <a:pt x="38" y="216"/>
                  </a:cubicBezTo>
                  <a:cubicBezTo>
                    <a:pt x="6" y="273"/>
                    <a:pt x="0" y="361"/>
                    <a:pt x="70" y="386"/>
                  </a:cubicBezTo>
                  <a:lnTo>
                    <a:pt x="114" y="405"/>
                  </a:lnTo>
                  <a:cubicBezTo>
                    <a:pt x="121" y="408"/>
                    <a:pt x="129" y="409"/>
                    <a:pt x="137" y="409"/>
                  </a:cubicBezTo>
                  <a:cubicBezTo>
                    <a:pt x="187" y="409"/>
                    <a:pt x="239" y="361"/>
                    <a:pt x="271" y="323"/>
                  </a:cubicBezTo>
                  <a:cubicBezTo>
                    <a:pt x="322" y="266"/>
                    <a:pt x="353" y="197"/>
                    <a:pt x="360" y="121"/>
                  </a:cubicBezTo>
                  <a:cubicBezTo>
                    <a:pt x="376" y="68"/>
                    <a:pt x="369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5" name="Google Shape;812;p7"/>
            <p:cNvSpPr/>
            <p:nvPr/>
          </p:nvSpPr>
          <p:spPr>
            <a:xfrm>
              <a:off x="2141575" y="2326175"/>
              <a:ext cx="12775" cy="9875"/>
            </a:xfrm>
            <a:custGeom>
              <a:avLst/>
              <a:gdLst/>
              <a:ahLst/>
              <a:cxnLst/>
              <a:rect l="l" t="t" r="r" b="b"/>
              <a:pathLst>
                <a:path w="511" h="395" extrusionOk="0">
                  <a:moveTo>
                    <a:pt x="397" y="0"/>
                  </a:moveTo>
                  <a:cubicBezTo>
                    <a:pt x="256" y="0"/>
                    <a:pt x="0" y="208"/>
                    <a:pt x="132" y="355"/>
                  </a:cubicBezTo>
                  <a:lnTo>
                    <a:pt x="139" y="368"/>
                  </a:lnTo>
                  <a:cubicBezTo>
                    <a:pt x="155" y="387"/>
                    <a:pt x="180" y="394"/>
                    <a:pt x="206" y="394"/>
                  </a:cubicBezTo>
                  <a:cubicBezTo>
                    <a:pt x="241" y="394"/>
                    <a:pt x="278" y="382"/>
                    <a:pt x="303" y="368"/>
                  </a:cubicBezTo>
                  <a:cubicBezTo>
                    <a:pt x="422" y="311"/>
                    <a:pt x="511" y="204"/>
                    <a:pt x="479" y="59"/>
                  </a:cubicBezTo>
                  <a:cubicBezTo>
                    <a:pt x="469" y="18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6" name="Google Shape;813;p7"/>
            <p:cNvSpPr/>
            <p:nvPr/>
          </p:nvSpPr>
          <p:spPr>
            <a:xfrm>
              <a:off x="2149125" y="2378025"/>
              <a:ext cx="13675" cy="11675"/>
            </a:xfrm>
            <a:custGeom>
              <a:avLst/>
              <a:gdLst/>
              <a:ahLst/>
              <a:cxnLst/>
              <a:rect l="l" t="t" r="r" b="b"/>
              <a:pathLst>
                <a:path w="547" h="467" extrusionOk="0">
                  <a:moveTo>
                    <a:pt x="354" y="0"/>
                  </a:moveTo>
                  <a:cubicBezTo>
                    <a:pt x="330" y="0"/>
                    <a:pt x="301" y="9"/>
                    <a:pt x="272" y="28"/>
                  </a:cubicBezTo>
                  <a:cubicBezTo>
                    <a:pt x="146" y="110"/>
                    <a:pt x="1" y="287"/>
                    <a:pt x="114" y="432"/>
                  </a:cubicBezTo>
                  <a:cubicBezTo>
                    <a:pt x="134" y="456"/>
                    <a:pt x="161" y="467"/>
                    <a:pt x="191" y="467"/>
                  </a:cubicBezTo>
                  <a:cubicBezTo>
                    <a:pt x="335" y="467"/>
                    <a:pt x="547" y="215"/>
                    <a:pt x="410" y="110"/>
                  </a:cubicBezTo>
                  <a:cubicBezTo>
                    <a:pt x="436" y="38"/>
                    <a:pt x="404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7" name="Google Shape;814;p7"/>
            <p:cNvSpPr/>
            <p:nvPr/>
          </p:nvSpPr>
          <p:spPr>
            <a:xfrm>
              <a:off x="2176100" y="2337375"/>
              <a:ext cx="9475" cy="9725"/>
            </a:xfrm>
            <a:custGeom>
              <a:avLst/>
              <a:gdLst/>
              <a:ahLst/>
              <a:cxnLst/>
              <a:rect l="l" t="t" r="r" b="b"/>
              <a:pathLst>
                <a:path w="379" h="389" extrusionOk="0">
                  <a:moveTo>
                    <a:pt x="292" y="0"/>
                  </a:moveTo>
                  <a:cubicBezTo>
                    <a:pt x="245" y="0"/>
                    <a:pt x="188" y="30"/>
                    <a:pt x="158" y="52"/>
                  </a:cubicBezTo>
                  <a:cubicBezTo>
                    <a:pt x="114" y="71"/>
                    <a:pt x="76" y="109"/>
                    <a:pt x="57" y="153"/>
                  </a:cubicBezTo>
                  <a:cubicBezTo>
                    <a:pt x="50" y="172"/>
                    <a:pt x="38" y="191"/>
                    <a:pt x="32" y="210"/>
                  </a:cubicBezTo>
                  <a:lnTo>
                    <a:pt x="32" y="229"/>
                  </a:lnTo>
                  <a:cubicBezTo>
                    <a:pt x="0" y="266"/>
                    <a:pt x="13" y="330"/>
                    <a:pt x="57" y="355"/>
                  </a:cubicBezTo>
                  <a:lnTo>
                    <a:pt x="82" y="374"/>
                  </a:lnTo>
                  <a:cubicBezTo>
                    <a:pt x="99" y="384"/>
                    <a:pt x="116" y="388"/>
                    <a:pt x="133" y="388"/>
                  </a:cubicBezTo>
                  <a:cubicBezTo>
                    <a:pt x="234" y="388"/>
                    <a:pt x="339" y="236"/>
                    <a:pt x="366" y="172"/>
                  </a:cubicBezTo>
                  <a:cubicBezTo>
                    <a:pt x="378" y="134"/>
                    <a:pt x="378" y="90"/>
                    <a:pt x="366" y="52"/>
                  </a:cubicBezTo>
                  <a:cubicBezTo>
                    <a:pt x="353" y="14"/>
                    <a:pt x="325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8" name="Google Shape;815;p7"/>
            <p:cNvSpPr/>
            <p:nvPr/>
          </p:nvSpPr>
          <p:spPr>
            <a:xfrm>
              <a:off x="2139025" y="2483100"/>
              <a:ext cx="14550" cy="8525"/>
            </a:xfrm>
            <a:custGeom>
              <a:avLst/>
              <a:gdLst/>
              <a:ahLst/>
              <a:cxnLst/>
              <a:rect l="l" t="t" r="r" b="b"/>
              <a:pathLst>
                <a:path w="582" h="341" extrusionOk="0">
                  <a:moveTo>
                    <a:pt x="373" y="0"/>
                  </a:moveTo>
                  <a:cubicBezTo>
                    <a:pt x="222" y="0"/>
                    <a:pt x="1" y="341"/>
                    <a:pt x="209" y="341"/>
                  </a:cubicBezTo>
                  <a:cubicBezTo>
                    <a:pt x="360" y="341"/>
                    <a:pt x="581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9" name="Google Shape;816;p7"/>
            <p:cNvSpPr/>
            <p:nvPr/>
          </p:nvSpPr>
          <p:spPr>
            <a:xfrm>
              <a:off x="2132100" y="2514750"/>
              <a:ext cx="12000" cy="11400"/>
            </a:xfrm>
            <a:custGeom>
              <a:avLst/>
              <a:gdLst/>
              <a:ahLst/>
              <a:cxnLst/>
              <a:rect l="l" t="t" r="r" b="b"/>
              <a:pathLst>
                <a:path w="480" h="456" extrusionOk="0">
                  <a:moveTo>
                    <a:pt x="294" y="0"/>
                  </a:moveTo>
                  <a:cubicBezTo>
                    <a:pt x="228" y="0"/>
                    <a:pt x="155" y="69"/>
                    <a:pt x="120" y="115"/>
                  </a:cubicBezTo>
                  <a:lnTo>
                    <a:pt x="82" y="172"/>
                  </a:lnTo>
                  <a:cubicBezTo>
                    <a:pt x="1" y="289"/>
                    <a:pt x="22" y="456"/>
                    <a:pt x="143" y="456"/>
                  </a:cubicBezTo>
                  <a:cubicBezTo>
                    <a:pt x="172" y="456"/>
                    <a:pt x="206" y="446"/>
                    <a:pt x="246" y="424"/>
                  </a:cubicBezTo>
                  <a:cubicBezTo>
                    <a:pt x="354" y="380"/>
                    <a:pt x="436" y="286"/>
                    <a:pt x="461" y="178"/>
                  </a:cubicBezTo>
                  <a:cubicBezTo>
                    <a:pt x="480" y="84"/>
                    <a:pt x="448" y="21"/>
                    <a:pt x="354" y="8"/>
                  </a:cubicBezTo>
                  <a:lnTo>
                    <a:pt x="309" y="2"/>
                  </a:lnTo>
                  <a:cubicBezTo>
                    <a:pt x="304" y="1"/>
                    <a:pt x="299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0" name="Google Shape;817;p7"/>
            <p:cNvSpPr/>
            <p:nvPr/>
          </p:nvSpPr>
          <p:spPr>
            <a:xfrm>
              <a:off x="2150550" y="2522550"/>
              <a:ext cx="17175" cy="13350"/>
            </a:xfrm>
            <a:custGeom>
              <a:avLst/>
              <a:gdLst/>
              <a:ahLst/>
              <a:cxnLst/>
              <a:rect l="l" t="t" r="r" b="b"/>
              <a:pathLst>
                <a:path w="687" h="534" extrusionOk="0">
                  <a:moveTo>
                    <a:pt x="493" y="1"/>
                  </a:moveTo>
                  <a:cubicBezTo>
                    <a:pt x="459" y="1"/>
                    <a:pt x="420" y="10"/>
                    <a:pt x="379" y="30"/>
                  </a:cubicBezTo>
                  <a:cubicBezTo>
                    <a:pt x="316" y="56"/>
                    <a:pt x="259" y="100"/>
                    <a:pt x="215" y="144"/>
                  </a:cubicBezTo>
                  <a:cubicBezTo>
                    <a:pt x="139" y="220"/>
                    <a:pt x="0" y="516"/>
                    <a:pt x="202" y="522"/>
                  </a:cubicBezTo>
                  <a:cubicBezTo>
                    <a:pt x="223" y="530"/>
                    <a:pt x="245" y="533"/>
                    <a:pt x="266" y="533"/>
                  </a:cubicBezTo>
                  <a:cubicBezTo>
                    <a:pt x="412" y="533"/>
                    <a:pt x="563" y="379"/>
                    <a:pt x="612" y="264"/>
                  </a:cubicBezTo>
                  <a:cubicBezTo>
                    <a:pt x="686" y="121"/>
                    <a:pt x="617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818;p7"/>
          <p:cNvGrpSpPr/>
          <p:nvPr/>
        </p:nvGrpSpPr>
        <p:grpSpPr>
          <a:xfrm>
            <a:off x="17022659" y="777991"/>
            <a:ext cx="968906" cy="2478642"/>
            <a:chOff x="2508475" y="2379100"/>
            <a:chExt cx="147125" cy="376350"/>
          </a:xfrm>
        </p:grpSpPr>
        <p:sp>
          <p:nvSpPr>
            <p:cNvPr id="1048951" name="Google Shape;819;p7"/>
            <p:cNvSpPr/>
            <p:nvPr/>
          </p:nvSpPr>
          <p:spPr>
            <a:xfrm>
              <a:off x="2508475" y="24387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4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6"/>
                    <a:pt x="309" y="5623"/>
                    <a:pt x="297" y="6355"/>
                  </a:cubicBezTo>
                  <a:cubicBezTo>
                    <a:pt x="284" y="7093"/>
                    <a:pt x="278" y="7850"/>
                    <a:pt x="284" y="8594"/>
                  </a:cubicBezTo>
                  <a:cubicBezTo>
                    <a:pt x="284" y="8783"/>
                    <a:pt x="297" y="8966"/>
                    <a:pt x="315" y="9149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1000" y="12590"/>
                    <a:pt x="1179" y="12670"/>
                    <a:pt x="1332" y="12670"/>
                  </a:cubicBezTo>
                  <a:cubicBezTo>
                    <a:pt x="2297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9" y="357"/>
                  </a:cubicBezTo>
                  <a:cubicBezTo>
                    <a:pt x="1673" y="109"/>
                    <a:pt x="1527" y="1"/>
                    <a:pt x="1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2" name="Google Shape;820;p7"/>
            <p:cNvSpPr/>
            <p:nvPr/>
          </p:nvSpPr>
          <p:spPr>
            <a:xfrm>
              <a:off x="2537725" y="2468000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91" y="0"/>
                  </a:moveTo>
                  <a:cubicBezTo>
                    <a:pt x="127" y="0"/>
                    <a:pt x="59" y="69"/>
                    <a:pt x="35" y="119"/>
                  </a:cubicBezTo>
                  <a:cubicBezTo>
                    <a:pt x="0" y="193"/>
                    <a:pt x="32" y="244"/>
                    <a:pt x="90" y="244"/>
                  </a:cubicBezTo>
                  <a:cubicBezTo>
                    <a:pt x="105" y="244"/>
                    <a:pt x="123" y="240"/>
                    <a:pt x="142" y="232"/>
                  </a:cubicBezTo>
                  <a:lnTo>
                    <a:pt x="186" y="213"/>
                  </a:lnTo>
                  <a:cubicBezTo>
                    <a:pt x="224" y="194"/>
                    <a:pt x="337" y="87"/>
                    <a:pt x="268" y="37"/>
                  </a:cubicBezTo>
                  <a:cubicBezTo>
                    <a:pt x="262" y="30"/>
                    <a:pt x="255" y="24"/>
                    <a:pt x="243" y="18"/>
                  </a:cubicBezTo>
                  <a:cubicBezTo>
                    <a:pt x="227" y="5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3" name="Google Shape;821;p7"/>
            <p:cNvSpPr/>
            <p:nvPr/>
          </p:nvSpPr>
          <p:spPr>
            <a:xfrm>
              <a:off x="2547875" y="2471400"/>
              <a:ext cx="7500" cy="5125"/>
            </a:xfrm>
            <a:custGeom>
              <a:avLst/>
              <a:gdLst/>
              <a:ahLst/>
              <a:cxnLst/>
              <a:rect l="l" t="t" r="r" b="b"/>
              <a:pathLst>
                <a:path w="300" h="205" extrusionOk="0">
                  <a:moveTo>
                    <a:pt x="187" y="0"/>
                  </a:moveTo>
                  <a:cubicBezTo>
                    <a:pt x="182" y="0"/>
                    <a:pt x="177" y="1"/>
                    <a:pt x="171" y="1"/>
                  </a:cubicBezTo>
                  <a:cubicBezTo>
                    <a:pt x="108" y="8"/>
                    <a:pt x="45" y="46"/>
                    <a:pt x="20" y="109"/>
                  </a:cubicBezTo>
                  <a:cubicBezTo>
                    <a:pt x="13" y="128"/>
                    <a:pt x="1" y="165"/>
                    <a:pt x="20" y="184"/>
                  </a:cubicBezTo>
                  <a:lnTo>
                    <a:pt x="26" y="191"/>
                  </a:lnTo>
                  <a:cubicBezTo>
                    <a:pt x="39" y="200"/>
                    <a:pt x="51" y="205"/>
                    <a:pt x="64" y="205"/>
                  </a:cubicBezTo>
                  <a:cubicBezTo>
                    <a:pt x="77" y="205"/>
                    <a:pt x="89" y="200"/>
                    <a:pt x="102" y="191"/>
                  </a:cubicBezTo>
                  <a:cubicBezTo>
                    <a:pt x="103" y="191"/>
                    <a:pt x="105" y="191"/>
                    <a:pt x="106" y="191"/>
                  </a:cubicBezTo>
                  <a:cubicBezTo>
                    <a:pt x="207" y="191"/>
                    <a:pt x="30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4" name="Google Shape;822;p7"/>
            <p:cNvSpPr/>
            <p:nvPr/>
          </p:nvSpPr>
          <p:spPr>
            <a:xfrm>
              <a:off x="2532900" y="2478150"/>
              <a:ext cx="8225" cy="6550"/>
            </a:xfrm>
            <a:custGeom>
              <a:avLst/>
              <a:gdLst/>
              <a:ahLst/>
              <a:cxnLst/>
              <a:rect l="l" t="t" r="r" b="b"/>
              <a:pathLst>
                <a:path w="329" h="262" extrusionOk="0">
                  <a:moveTo>
                    <a:pt x="204" y="0"/>
                  </a:moveTo>
                  <a:cubicBezTo>
                    <a:pt x="162" y="0"/>
                    <a:pt x="105" y="60"/>
                    <a:pt x="95" y="85"/>
                  </a:cubicBezTo>
                  <a:cubicBezTo>
                    <a:pt x="95" y="85"/>
                    <a:pt x="102" y="78"/>
                    <a:pt x="108" y="78"/>
                  </a:cubicBezTo>
                  <a:cubicBezTo>
                    <a:pt x="64" y="123"/>
                    <a:pt x="1" y="255"/>
                    <a:pt x="108" y="261"/>
                  </a:cubicBezTo>
                  <a:cubicBezTo>
                    <a:pt x="152" y="261"/>
                    <a:pt x="196" y="236"/>
                    <a:pt x="221" y="198"/>
                  </a:cubicBezTo>
                  <a:cubicBezTo>
                    <a:pt x="272" y="154"/>
                    <a:pt x="329" y="34"/>
                    <a:pt x="221" y="22"/>
                  </a:cubicBezTo>
                  <a:lnTo>
                    <a:pt x="234" y="15"/>
                  </a:lnTo>
                  <a:cubicBezTo>
                    <a:pt x="226" y="4"/>
                    <a:pt x="21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5" name="Google Shape;823;p7"/>
            <p:cNvSpPr/>
            <p:nvPr/>
          </p:nvSpPr>
          <p:spPr>
            <a:xfrm>
              <a:off x="2531950" y="2695725"/>
              <a:ext cx="7450" cy="6750"/>
            </a:xfrm>
            <a:custGeom>
              <a:avLst/>
              <a:gdLst/>
              <a:ahLst/>
              <a:cxnLst/>
              <a:rect l="l" t="t" r="r" b="b"/>
              <a:pathLst>
                <a:path w="298" h="270" extrusionOk="0">
                  <a:moveTo>
                    <a:pt x="205" y="0"/>
                  </a:moveTo>
                  <a:cubicBezTo>
                    <a:pt x="153" y="0"/>
                    <a:pt x="94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1" y="224"/>
                    <a:pt x="70" y="243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80" y="264"/>
                    <a:pt x="93" y="269"/>
                    <a:pt x="108" y="269"/>
                  </a:cubicBezTo>
                  <a:cubicBezTo>
                    <a:pt x="156" y="269"/>
                    <a:pt x="220" y="203"/>
                    <a:pt x="234" y="174"/>
                  </a:cubicBezTo>
                  <a:cubicBezTo>
                    <a:pt x="234" y="167"/>
                    <a:pt x="234" y="161"/>
                    <a:pt x="241" y="161"/>
                  </a:cubicBezTo>
                  <a:cubicBezTo>
                    <a:pt x="266" y="129"/>
                    <a:pt x="297" y="47"/>
                    <a:pt x="253" y="16"/>
                  </a:cubicBezTo>
                  <a:cubicBezTo>
                    <a:pt x="239" y="5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6" name="Google Shape;824;p7"/>
            <p:cNvSpPr/>
            <p:nvPr/>
          </p:nvSpPr>
          <p:spPr>
            <a:xfrm>
              <a:off x="2532750" y="2716450"/>
              <a:ext cx="11375" cy="6650"/>
            </a:xfrm>
            <a:custGeom>
              <a:avLst/>
              <a:gdLst/>
              <a:ahLst/>
              <a:cxnLst/>
              <a:rect l="l" t="t" r="r" b="b"/>
              <a:pathLst>
                <a:path w="455" h="266" extrusionOk="0">
                  <a:moveTo>
                    <a:pt x="290" y="0"/>
                  </a:moveTo>
                  <a:cubicBezTo>
                    <a:pt x="171" y="0"/>
                    <a:pt x="0" y="265"/>
                    <a:pt x="158" y="265"/>
                  </a:cubicBezTo>
                  <a:cubicBezTo>
                    <a:pt x="278" y="26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7" name="Google Shape;825;p7"/>
            <p:cNvSpPr/>
            <p:nvPr/>
          </p:nvSpPr>
          <p:spPr>
            <a:xfrm>
              <a:off x="2527375" y="2658100"/>
              <a:ext cx="13750" cy="21000"/>
            </a:xfrm>
            <a:custGeom>
              <a:avLst/>
              <a:gdLst/>
              <a:ahLst/>
              <a:cxnLst/>
              <a:rect l="l" t="t" r="r" b="b"/>
              <a:pathLst>
                <a:path w="550" h="840" extrusionOk="0">
                  <a:moveTo>
                    <a:pt x="480" y="1"/>
                  </a:moveTo>
                  <a:cubicBezTo>
                    <a:pt x="411" y="7"/>
                    <a:pt x="348" y="51"/>
                    <a:pt x="316" y="121"/>
                  </a:cubicBezTo>
                  <a:cubicBezTo>
                    <a:pt x="278" y="190"/>
                    <a:pt x="278" y="278"/>
                    <a:pt x="316" y="348"/>
                  </a:cubicBezTo>
                  <a:cubicBezTo>
                    <a:pt x="196" y="386"/>
                    <a:pt x="102" y="474"/>
                    <a:pt x="45" y="587"/>
                  </a:cubicBezTo>
                  <a:cubicBezTo>
                    <a:pt x="1" y="682"/>
                    <a:pt x="1" y="840"/>
                    <a:pt x="146" y="840"/>
                  </a:cubicBezTo>
                  <a:cubicBezTo>
                    <a:pt x="291" y="840"/>
                    <a:pt x="430" y="714"/>
                    <a:pt x="487" y="594"/>
                  </a:cubicBezTo>
                  <a:cubicBezTo>
                    <a:pt x="518" y="531"/>
                    <a:pt x="524" y="455"/>
                    <a:pt x="493" y="392"/>
                  </a:cubicBezTo>
                  <a:cubicBezTo>
                    <a:pt x="499" y="386"/>
                    <a:pt x="505" y="373"/>
                    <a:pt x="499" y="360"/>
                  </a:cubicBezTo>
                  <a:cubicBezTo>
                    <a:pt x="480" y="259"/>
                    <a:pt x="518" y="184"/>
                    <a:pt x="537" y="89"/>
                  </a:cubicBezTo>
                  <a:cubicBezTo>
                    <a:pt x="550" y="45"/>
                    <a:pt x="537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8" name="Google Shape;826;p7"/>
            <p:cNvSpPr/>
            <p:nvPr/>
          </p:nvSpPr>
          <p:spPr>
            <a:xfrm>
              <a:off x="2522650" y="2589625"/>
              <a:ext cx="9775" cy="7100"/>
            </a:xfrm>
            <a:custGeom>
              <a:avLst/>
              <a:gdLst/>
              <a:ahLst/>
              <a:cxnLst/>
              <a:rect l="l" t="t" r="r" b="b"/>
              <a:pathLst>
                <a:path w="391" h="284" extrusionOk="0">
                  <a:moveTo>
                    <a:pt x="295" y="1"/>
                  </a:moveTo>
                  <a:cubicBezTo>
                    <a:pt x="276" y="1"/>
                    <a:pt x="255" y="4"/>
                    <a:pt x="234" y="9"/>
                  </a:cubicBezTo>
                  <a:cubicBezTo>
                    <a:pt x="171" y="22"/>
                    <a:pt x="1" y="198"/>
                    <a:pt x="121" y="242"/>
                  </a:cubicBezTo>
                  <a:lnTo>
                    <a:pt x="133" y="242"/>
                  </a:lnTo>
                  <a:cubicBezTo>
                    <a:pt x="143" y="273"/>
                    <a:pt x="169" y="284"/>
                    <a:pt x="196" y="284"/>
                  </a:cubicBezTo>
                  <a:cubicBezTo>
                    <a:pt x="218" y="284"/>
                    <a:pt x="242" y="276"/>
                    <a:pt x="259" y="268"/>
                  </a:cubicBezTo>
                  <a:cubicBezTo>
                    <a:pt x="329" y="236"/>
                    <a:pt x="379" y="173"/>
                    <a:pt x="385" y="97"/>
                  </a:cubicBezTo>
                  <a:cubicBezTo>
                    <a:pt x="390" y="24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9" name="Google Shape;827;p7"/>
            <p:cNvSpPr/>
            <p:nvPr/>
          </p:nvSpPr>
          <p:spPr>
            <a:xfrm>
              <a:off x="2534950" y="2602450"/>
              <a:ext cx="6975" cy="4425"/>
            </a:xfrm>
            <a:custGeom>
              <a:avLst/>
              <a:gdLst/>
              <a:ahLst/>
              <a:cxnLst/>
              <a:rect l="l" t="t" r="r" b="b"/>
              <a:pathLst>
                <a:path w="279" h="177" extrusionOk="0">
                  <a:moveTo>
                    <a:pt x="175" y="0"/>
                  </a:moveTo>
                  <a:cubicBezTo>
                    <a:pt x="144" y="0"/>
                    <a:pt x="107" y="22"/>
                    <a:pt x="89" y="45"/>
                  </a:cubicBezTo>
                  <a:lnTo>
                    <a:pt x="83" y="45"/>
                  </a:lnTo>
                  <a:cubicBezTo>
                    <a:pt x="64" y="51"/>
                    <a:pt x="1" y="108"/>
                    <a:pt x="39" y="133"/>
                  </a:cubicBezTo>
                  <a:lnTo>
                    <a:pt x="57" y="165"/>
                  </a:lnTo>
                  <a:cubicBezTo>
                    <a:pt x="66" y="173"/>
                    <a:pt x="78" y="176"/>
                    <a:pt x="92" y="176"/>
                  </a:cubicBezTo>
                  <a:cubicBezTo>
                    <a:pt x="108" y="176"/>
                    <a:pt x="126" y="171"/>
                    <a:pt x="139" y="165"/>
                  </a:cubicBezTo>
                  <a:cubicBezTo>
                    <a:pt x="184" y="139"/>
                    <a:pt x="278" y="76"/>
                    <a:pt x="209" y="13"/>
                  </a:cubicBezTo>
                  <a:cubicBezTo>
                    <a:pt x="200" y="4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0" name="Google Shape;828;p7"/>
            <p:cNvSpPr/>
            <p:nvPr/>
          </p:nvSpPr>
          <p:spPr>
            <a:xfrm>
              <a:off x="2541325" y="2588875"/>
              <a:ext cx="9100" cy="5100"/>
            </a:xfrm>
            <a:custGeom>
              <a:avLst/>
              <a:gdLst/>
              <a:ahLst/>
              <a:cxnLst/>
              <a:rect l="l" t="t" r="r" b="b"/>
              <a:pathLst>
                <a:path w="364" h="204" extrusionOk="0">
                  <a:moveTo>
                    <a:pt x="197" y="1"/>
                  </a:moveTo>
                  <a:cubicBezTo>
                    <a:pt x="96" y="1"/>
                    <a:pt x="0" y="203"/>
                    <a:pt x="96" y="203"/>
                  </a:cubicBezTo>
                  <a:cubicBezTo>
                    <a:pt x="99" y="203"/>
                    <a:pt x="102" y="203"/>
                    <a:pt x="105" y="203"/>
                  </a:cubicBezTo>
                  <a:cubicBezTo>
                    <a:pt x="130" y="203"/>
                    <a:pt x="149" y="203"/>
                    <a:pt x="175" y="190"/>
                  </a:cubicBezTo>
                  <a:cubicBezTo>
                    <a:pt x="225" y="184"/>
                    <a:pt x="364" y="45"/>
                    <a:pt x="263" y="14"/>
                  </a:cubicBezTo>
                  <a:cubicBezTo>
                    <a:pt x="244" y="1"/>
                    <a:pt x="225" y="1"/>
                    <a:pt x="206" y="1"/>
                  </a:cubicBezTo>
                  <a:cubicBezTo>
                    <a:pt x="203" y="1"/>
                    <a:pt x="200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1" name="Google Shape;829;p7"/>
            <p:cNvSpPr/>
            <p:nvPr/>
          </p:nvSpPr>
          <p:spPr>
            <a:xfrm>
              <a:off x="2534475" y="2553725"/>
              <a:ext cx="12475" cy="7275"/>
            </a:xfrm>
            <a:custGeom>
              <a:avLst/>
              <a:gdLst/>
              <a:ahLst/>
              <a:cxnLst/>
              <a:rect l="l" t="t" r="r" b="b"/>
              <a:pathLst>
                <a:path w="499" h="291" extrusionOk="0">
                  <a:moveTo>
                    <a:pt x="316" y="1"/>
                  </a:moveTo>
                  <a:cubicBezTo>
                    <a:pt x="184" y="1"/>
                    <a:pt x="1" y="291"/>
                    <a:pt x="177" y="291"/>
                  </a:cubicBezTo>
                  <a:cubicBezTo>
                    <a:pt x="310" y="291"/>
                    <a:pt x="499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2" name="Google Shape;830;p7"/>
            <p:cNvSpPr/>
            <p:nvPr/>
          </p:nvSpPr>
          <p:spPr>
            <a:xfrm>
              <a:off x="2544900" y="2523150"/>
              <a:ext cx="6325" cy="5225"/>
            </a:xfrm>
            <a:custGeom>
              <a:avLst/>
              <a:gdLst/>
              <a:ahLst/>
              <a:cxnLst/>
              <a:rect l="l" t="t" r="r" b="b"/>
              <a:pathLst>
                <a:path w="253" h="209" extrusionOk="0">
                  <a:moveTo>
                    <a:pt x="202" y="0"/>
                  </a:moveTo>
                  <a:cubicBezTo>
                    <a:pt x="170" y="0"/>
                    <a:pt x="139" y="6"/>
                    <a:pt x="107" y="25"/>
                  </a:cubicBezTo>
                  <a:cubicBezTo>
                    <a:pt x="82" y="32"/>
                    <a:pt x="0" y="120"/>
                    <a:pt x="50" y="145"/>
                  </a:cubicBezTo>
                  <a:cubicBezTo>
                    <a:pt x="63" y="158"/>
                    <a:pt x="69" y="164"/>
                    <a:pt x="76" y="177"/>
                  </a:cubicBezTo>
                  <a:cubicBezTo>
                    <a:pt x="82" y="200"/>
                    <a:pt x="95" y="209"/>
                    <a:pt x="111" y="209"/>
                  </a:cubicBezTo>
                  <a:cubicBezTo>
                    <a:pt x="163" y="209"/>
                    <a:pt x="248" y="119"/>
                    <a:pt x="252" y="76"/>
                  </a:cubicBezTo>
                  <a:cubicBezTo>
                    <a:pt x="252" y="57"/>
                    <a:pt x="246" y="44"/>
                    <a:pt x="246" y="32"/>
                  </a:cubicBezTo>
                  <a:cubicBezTo>
                    <a:pt x="233" y="13"/>
                    <a:pt x="221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3" name="Google Shape;831;p7"/>
            <p:cNvSpPr/>
            <p:nvPr/>
          </p:nvSpPr>
          <p:spPr>
            <a:xfrm>
              <a:off x="2540325" y="2540925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0"/>
                  </a:moveTo>
                  <a:cubicBezTo>
                    <a:pt x="273" y="0"/>
                    <a:pt x="266" y="1"/>
                    <a:pt x="259" y="2"/>
                  </a:cubicBezTo>
                  <a:cubicBezTo>
                    <a:pt x="240" y="2"/>
                    <a:pt x="227" y="8"/>
                    <a:pt x="215" y="14"/>
                  </a:cubicBezTo>
                  <a:cubicBezTo>
                    <a:pt x="158" y="27"/>
                    <a:pt x="0" y="178"/>
                    <a:pt x="114" y="216"/>
                  </a:cubicBezTo>
                  <a:cubicBezTo>
                    <a:pt x="133" y="229"/>
                    <a:pt x="151" y="229"/>
                    <a:pt x="177" y="235"/>
                  </a:cubicBezTo>
                  <a:cubicBezTo>
                    <a:pt x="181" y="236"/>
                    <a:pt x="185" y="236"/>
                    <a:pt x="189" y="236"/>
                  </a:cubicBezTo>
                  <a:cubicBezTo>
                    <a:pt x="306" y="236"/>
                    <a:pt x="419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4" name="Google Shape;832;p7"/>
            <p:cNvSpPr/>
            <p:nvPr/>
          </p:nvSpPr>
          <p:spPr>
            <a:xfrm>
              <a:off x="2594725" y="23791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0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5"/>
                    <a:pt x="309" y="5623"/>
                    <a:pt x="296" y="6355"/>
                  </a:cubicBezTo>
                  <a:cubicBezTo>
                    <a:pt x="278" y="7093"/>
                    <a:pt x="278" y="7850"/>
                    <a:pt x="284" y="8594"/>
                  </a:cubicBezTo>
                  <a:cubicBezTo>
                    <a:pt x="284" y="8777"/>
                    <a:pt x="296" y="8966"/>
                    <a:pt x="315" y="9143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999" y="12590"/>
                    <a:pt x="1178" y="12670"/>
                    <a:pt x="1330" y="12670"/>
                  </a:cubicBezTo>
                  <a:cubicBezTo>
                    <a:pt x="2292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3" y="357"/>
                  </a:cubicBezTo>
                  <a:cubicBezTo>
                    <a:pt x="1667" y="109"/>
                    <a:pt x="1523" y="1"/>
                    <a:pt x="1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5" name="Google Shape;833;p7"/>
            <p:cNvSpPr/>
            <p:nvPr/>
          </p:nvSpPr>
          <p:spPr>
            <a:xfrm>
              <a:off x="2623925" y="2408375"/>
              <a:ext cx="8350" cy="5975"/>
            </a:xfrm>
            <a:custGeom>
              <a:avLst/>
              <a:gdLst/>
              <a:ahLst/>
              <a:cxnLst/>
              <a:rect l="l" t="t" r="r" b="b"/>
              <a:pathLst>
                <a:path w="334" h="239" extrusionOk="0">
                  <a:moveTo>
                    <a:pt x="191" y="0"/>
                  </a:moveTo>
                  <a:cubicBezTo>
                    <a:pt x="127" y="0"/>
                    <a:pt x="60" y="66"/>
                    <a:pt x="30" y="120"/>
                  </a:cubicBezTo>
                  <a:cubicBezTo>
                    <a:pt x="1" y="189"/>
                    <a:pt x="33" y="239"/>
                    <a:pt x="91" y="239"/>
                  </a:cubicBezTo>
                  <a:cubicBezTo>
                    <a:pt x="107" y="239"/>
                    <a:pt x="125" y="235"/>
                    <a:pt x="144" y="227"/>
                  </a:cubicBezTo>
                  <a:lnTo>
                    <a:pt x="188" y="208"/>
                  </a:lnTo>
                  <a:cubicBezTo>
                    <a:pt x="226" y="189"/>
                    <a:pt x="333" y="82"/>
                    <a:pt x="270" y="38"/>
                  </a:cubicBezTo>
                  <a:lnTo>
                    <a:pt x="245" y="19"/>
                  </a:lnTo>
                  <a:cubicBezTo>
                    <a:pt x="228" y="6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6" name="Google Shape;834;p7"/>
            <p:cNvSpPr/>
            <p:nvPr/>
          </p:nvSpPr>
          <p:spPr>
            <a:xfrm>
              <a:off x="2626075" y="2427050"/>
              <a:ext cx="9025" cy="7625"/>
            </a:xfrm>
            <a:custGeom>
              <a:avLst/>
              <a:gdLst/>
              <a:ahLst/>
              <a:cxnLst/>
              <a:rect l="l" t="t" r="r" b="b"/>
              <a:pathLst>
                <a:path w="361" h="305" extrusionOk="0">
                  <a:moveTo>
                    <a:pt x="177" y="0"/>
                  </a:moveTo>
                  <a:cubicBezTo>
                    <a:pt x="151" y="0"/>
                    <a:pt x="122" y="24"/>
                    <a:pt x="108" y="47"/>
                  </a:cubicBezTo>
                  <a:cubicBezTo>
                    <a:pt x="89" y="73"/>
                    <a:pt x="70" y="104"/>
                    <a:pt x="52" y="129"/>
                  </a:cubicBezTo>
                  <a:cubicBezTo>
                    <a:pt x="0" y="206"/>
                    <a:pt x="12" y="304"/>
                    <a:pt x="89" y="304"/>
                  </a:cubicBezTo>
                  <a:cubicBezTo>
                    <a:pt x="106" y="304"/>
                    <a:pt x="128" y="299"/>
                    <a:pt x="152" y="287"/>
                  </a:cubicBezTo>
                  <a:cubicBezTo>
                    <a:pt x="228" y="249"/>
                    <a:pt x="361" y="98"/>
                    <a:pt x="247" y="35"/>
                  </a:cubicBezTo>
                  <a:lnTo>
                    <a:pt x="203" y="10"/>
                  </a:lnTo>
                  <a:cubicBezTo>
                    <a:pt x="195" y="3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7" name="Google Shape;835;p7"/>
            <p:cNvSpPr/>
            <p:nvPr/>
          </p:nvSpPr>
          <p:spPr>
            <a:xfrm>
              <a:off x="2634125" y="2411650"/>
              <a:ext cx="7550" cy="5175"/>
            </a:xfrm>
            <a:custGeom>
              <a:avLst/>
              <a:gdLst/>
              <a:ahLst/>
              <a:cxnLst/>
              <a:rect l="l" t="t" r="r" b="b"/>
              <a:pathLst>
                <a:path w="302" h="207" extrusionOk="0">
                  <a:moveTo>
                    <a:pt x="182" y="1"/>
                  </a:moveTo>
                  <a:cubicBezTo>
                    <a:pt x="179" y="1"/>
                    <a:pt x="175" y="1"/>
                    <a:pt x="171" y="1"/>
                  </a:cubicBezTo>
                  <a:cubicBezTo>
                    <a:pt x="102" y="7"/>
                    <a:pt x="45" y="52"/>
                    <a:pt x="20" y="108"/>
                  </a:cubicBezTo>
                  <a:cubicBezTo>
                    <a:pt x="13" y="134"/>
                    <a:pt x="1" y="165"/>
                    <a:pt x="20" y="190"/>
                  </a:cubicBezTo>
                  <a:lnTo>
                    <a:pt x="26" y="197"/>
                  </a:lnTo>
                  <a:cubicBezTo>
                    <a:pt x="35" y="203"/>
                    <a:pt x="48" y="206"/>
                    <a:pt x="61" y="206"/>
                  </a:cubicBezTo>
                  <a:cubicBezTo>
                    <a:pt x="73" y="206"/>
                    <a:pt x="86" y="203"/>
                    <a:pt x="95" y="197"/>
                  </a:cubicBezTo>
                  <a:cubicBezTo>
                    <a:pt x="97" y="197"/>
                    <a:pt x="98" y="197"/>
                    <a:pt x="100" y="197"/>
                  </a:cubicBezTo>
                  <a:cubicBezTo>
                    <a:pt x="203" y="197"/>
                    <a:pt x="3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8" name="Google Shape;836;p7"/>
            <p:cNvSpPr/>
            <p:nvPr/>
          </p:nvSpPr>
          <p:spPr>
            <a:xfrm>
              <a:off x="2619150" y="2418525"/>
              <a:ext cx="8075" cy="6400"/>
            </a:xfrm>
            <a:custGeom>
              <a:avLst/>
              <a:gdLst/>
              <a:ahLst/>
              <a:cxnLst/>
              <a:rect l="l" t="t" r="r" b="b"/>
              <a:pathLst>
                <a:path w="323" h="256" extrusionOk="0">
                  <a:moveTo>
                    <a:pt x="202" y="0"/>
                  </a:moveTo>
                  <a:cubicBezTo>
                    <a:pt x="160" y="0"/>
                    <a:pt x="105" y="56"/>
                    <a:pt x="95" y="86"/>
                  </a:cubicBezTo>
                  <a:lnTo>
                    <a:pt x="101" y="79"/>
                  </a:lnTo>
                  <a:lnTo>
                    <a:pt x="101" y="79"/>
                  </a:lnTo>
                  <a:cubicBezTo>
                    <a:pt x="64" y="117"/>
                    <a:pt x="1" y="250"/>
                    <a:pt x="102" y="256"/>
                  </a:cubicBezTo>
                  <a:cubicBezTo>
                    <a:pt x="152" y="256"/>
                    <a:pt x="196" y="237"/>
                    <a:pt x="221" y="199"/>
                  </a:cubicBezTo>
                  <a:cubicBezTo>
                    <a:pt x="272" y="149"/>
                    <a:pt x="322" y="35"/>
                    <a:pt x="221" y="23"/>
                  </a:cubicBezTo>
                  <a:lnTo>
                    <a:pt x="234" y="16"/>
                  </a:lnTo>
                  <a:cubicBezTo>
                    <a:pt x="225" y="5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9" name="Google Shape;837;p7"/>
            <p:cNvSpPr/>
            <p:nvPr/>
          </p:nvSpPr>
          <p:spPr>
            <a:xfrm>
              <a:off x="2618050" y="2636125"/>
              <a:ext cx="7600" cy="6675"/>
            </a:xfrm>
            <a:custGeom>
              <a:avLst/>
              <a:gdLst/>
              <a:ahLst/>
              <a:cxnLst/>
              <a:rect l="l" t="t" r="r" b="b"/>
              <a:pathLst>
                <a:path w="304" h="267" extrusionOk="0">
                  <a:moveTo>
                    <a:pt x="207" y="0"/>
                  </a:moveTo>
                  <a:cubicBezTo>
                    <a:pt x="153" y="0"/>
                    <a:pt x="93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0" y="218"/>
                    <a:pt x="70" y="243"/>
                  </a:cubicBezTo>
                  <a:cubicBezTo>
                    <a:pt x="70" y="243"/>
                    <a:pt x="70" y="243"/>
                    <a:pt x="70" y="249"/>
                  </a:cubicBezTo>
                  <a:cubicBezTo>
                    <a:pt x="79" y="261"/>
                    <a:pt x="91" y="266"/>
                    <a:pt x="105" y="266"/>
                  </a:cubicBezTo>
                  <a:cubicBezTo>
                    <a:pt x="155" y="266"/>
                    <a:pt x="224" y="197"/>
                    <a:pt x="234" y="167"/>
                  </a:cubicBezTo>
                  <a:lnTo>
                    <a:pt x="240" y="155"/>
                  </a:lnTo>
                  <a:cubicBezTo>
                    <a:pt x="265" y="123"/>
                    <a:pt x="303" y="41"/>
                    <a:pt x="259" y="16"/>
                  </a:cubicBezTo>
                  <a:cubicBezTo>
                    <a:pt x="243" y="5"/>
                    <a:pt x="22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0" name="Google Shape;838;p7"/>
            <p:cNvSpPr/>
            <p:nvPr/>
          </p:nvSpPr>
          <p:spPr>
            <a:xfrm>
              <a:off x="2618825" y="2656700"/>
              <a:ext cx="11400" cy="6650"/>
            </a:xfrm>
            <a:custGeom>
              <a:avLst/>
              <a:gdLst/>
              <a:ahLst/>
              <a:cxnLst/>
              <a:rect l="l" t="t" r="r" b="b"/>
              <a:pathLst>
                <a:path w="456" h="266" extrusionOk="0">
                  <a:moveTo>
                    <a:pt x="297" y="0"/>
                  </a:moveTo>
                  <a:cubicBezTo>
                    <a:pt x="171" y="0"/>
                    <a:pt x="1" y="265"/>
                    <a:pt x="165" y="265"/>
                  </a:cubicBezTo>
                  <a:cubicBezTo>
                    <a:pt x="285" y="265"/>
                    <a:pt x="455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1" name="Google Shape;839;p7"/>
            <p:cNvSpPr/>
            <p:nvPr/>
          </p:nvSpPr>
          <p:spPr>
            <a:xfrm>
              <a:off x="2630025" y="2637450"/>
              <a:ext cx="5075" cy="2875"/>
            </a:xfrm>
            <a:custGeom>
              <a:avLst/>
              <a:gdLst/>
              <a:ahLst/>
              <a:cxnLst/>
              <a:rect l="l" t="t" r="r" b="b"/>
              <a:pathLst>
                <a:path w="203" h="115" extrusionOk="0">
                  <a:moveTo>
                    <a:pt x="127" y="1"/>
                  </a:moveTo>
                  <a:cubicBezTo>
                    <a:pt x="76" y="1"/>
                    <a:pt x="1" y="114"/>
                    <a:pt x="70" y="114"/>
                  </a:cubicBezTo>
                  <a:cubicBezTo>
                    <a:pt x="127" y="114"/>
                    <a:pt x="203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2" name="Google Shape;840;p7"/>
            <p:cNvSpPr/>
            <p:nvPr/>
          </p:nvSpPr>
          <p:spPr>
            <a:xfrm>
              <a:off x="2621200" y="2542675"/>
              <a:ext cx="6975" cy="4500"/>
            </a:xfrm>
            <a:custGeom>
              <a:avLst/>
              <a:gdLst/>
              <a:ahLst/>
              <a:cxnLst/>
              <a:rect l="l" t="t" r="r" b="b"/>
              <a:pathLst>
                <a:path w="279" h="180" extrusionOk="0">
                  <a:moveTo>
                    <a:pt x="175" y="1"/>
                  </a:moveTo>
                  <a:cubicBezTo>
                    <a:pt x="143" y="1"/>
                    <a:pt x="107" y="23"/>
                    <a:pt x="89" y="45"/>
                  </a:cubicBezTo>
                  <a:lnTo>
                    <a:pt x="83" y="45"/>
                  </a:lnTo>
                  <a:cubicBezTo>
                    <a:pt x="64" y="52"/>
                    <a:pt x="1" y="115"/>
                    <a:pt x="38" y="134"/>
                  </a:cubicBezTo>
                  <a:lnTo>
                    <a:pt x="57" y="165"/>
                  </a:lnTo>
                  <a:cubicBezTo>
                    <a:pt x="65" y="176"/>
                    <a:pt x="78" y="180"/>
                    <a:pt x="91" y="180"/>
                  </a:cubicBezTo>
                  <a:cubicBezTo>
                    <a:pt x="109" y="180"/>
                    <a:pt x="128" y="172"/>
                    <a:pt x="139" y="165"/>
                  </a:cubicBezTo>
                  <a:cubicBezTo>
                    <a:pt x="183" y="146"/>
                    <a:pt x="278" y="83"/>
                    <a:pt x="209" y="14"/>
                  </a:cubicBezTo>
                  <a:cubicBezTo>
                    <a:pt x="199" y="5"/>
                    <a:pt x="18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3" name="Google Shape;841;p7"/>
            <p:cNvSpPr/>
            <p:nvPr/>
          </p:nvSpPr>
          <p:spPr>
            <a:xfrm>
              <a:off x="2627550" y="2529125"/>
              <a:ext cx="9125" cy="5250"/>
            </a:xfrm>
            <a:custGeom>
              <a:avLst/>
              <a:gdLst/>
              <a:ahLst/>
              <a:cxnLst/>
              <a:rect l="l" t="t" r="r" b="b"/>
              <a:pathLst>
                <a:path w="365" h="210" extrusionOk="0">
                  <a:moveTo>
                    <a:pt x="198" y="0"/>
                  </a:moveTo>
                  <a:cubicBezTo>
                    <a:pt x="91" y="0"/>
                    <a:pt x="1" y="209"/>
                    <a:pt x="98" y="209"/>
                  </a:cubicBezTo>
                  <a:cubicBezTo>
                    <a:pt x="100" y="209"/>
                    <a:pt x="103" y="209"/>
                    <a:pt x="106" y="209"/>
                  </a:cubicBezTo>
                  <a:cubicBezTo>
                    <a:pt x="125" y="209"/>
                    <a:pt x="150" y="203"/>
                    <a:pt x="175" y="196"/>
                  </a:cubicBezTo>
                  <a:cubicBezTo>
                    <a:pt x="226" y="184"/>
                    <a:pt x="365" y="51"/>
                    <a:pt x="264" y="13"/>
                  </a:cubicBezTo>
                  <a:cubicBezTo>
                    <a:pt x="245" y="7"/>
                    <a:pt x="226" y="1"/>
                    <a:pt x="207" y="1"/>
                  </a:cubicBezTo>
                  <a:cubicBezTo>
                    <a:pt x="204" y="0"/>
                    <a:pt x="201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4" name="Google Shape;842;p7"/>
            <p:cNvSpPr/>
            <p:nvPr/>
          </p:nvSpPr>
          <p:spPr>
            <a:xfrm>
              <a:off x="2620725" y="2493975"/>
              <a:ext cx="12325" cy="7425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316" y="0"/>
                  </a:moveTo>
                  <a:cubicBezTo>
                    <a:pt x="184" y="0"/>
                    <a:pt x="1" y="297"/>
                    <a:pt x="177" y="297"/>
                  </a:cubicBezTo>
                  <a:cubicBezTo>
                    <a:pt x="310" y="297"/>
                    <a:pt x="4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5" name="Google Shape;843;p7"/>
            <p:cNvSpPr/>
            <p:nvPr/>
          </p:nvSpPr>
          <p:spPr>
            <a:xfrm>
              <a:off x="2631125" y="2463500"/>
              <a:ext cx="6175" cy="5250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79" y="0"/>
                  </a:moveTo>
                  <a:cubicBezTo>
                    <a:pt x="154" y="0"/>
                    <a:pt x="129" y="11"/>
                    <a:pt x="108" y="21"/>
                  </a:cubicBezTo>
                  <a:cubicBezTo>
                    <a:pt x="83" y="34"/>
                    <a:pt x="1" y="116"/>
                    <a:pt x="45" y="147"/>
                  </a:cubicBezTo>
                  <a:cubicBezTo>
                    <a:pt x="64" y="153"/>
                    <a:pt x="70" y="160"/>
                    <a:pt x="77" y="179"/>
                  </a:cubicBezTo>
                  <a:cubicBezTo>
                    <a:pt x="83" y="201"/>
                    <a:pt x="95" y="210"/>
                    <a:pt x="111" y="210"/>
                  </a:cubicBezTo>
                  <a:cubicBezTo>
                    <a:pt x="162" y="210"/>
                    <a:pt x="247" y="115"/>
                    <a:pt x="247" y="72"/>
                  </a:cubicBezTo>
                  <a:cubicBezTo>
                    <a:pt x="247" y="59"/>
                    <a:pt x="247" y="40"/>
                    <a:pt x="241" y="27"/>
                  </a:cubicBezTo>
                  <a:cubicBezTo>
                    <a:pt x="234" y="8"/>
                    <a:pt x="215" y="2"/>
                    <a:pt x="196" y="2"/>
                  </a:cubicBezTo>
                  <a:cubicBezTo>
                    <a:pt x="191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6" name="Google Shape;844;p7"/>
            <p:cNvSpPr/>
            <p:nvPr/>
          </p:nvSpPr>
          <p:spPr>
            <a:xfrm>
              <a:off x="2626575" y="2481150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1"/>
                  </a:moveTo>
                  <a:cubicBezTo>
                    <a:pt x="273" y="1"/>
                    <a:pt x="266" y="1"/>
                    <a:pt x="259" y="3"/>
                  </a:cubicBezTo>
                  <a:cubicBezTo>
                    <a:pt x="240" y="9"/>
                    <a:pt x="227" y="9"/>
                    <a:pt x="208" y="15"/>
                  </a:cubicBezTo>
                  <a:cubicBezTo>
                    <a:pt x="158" y="28"/>
                    <a:pt x="0" y="179"/>
                    <a:pt x="114" y="223"/>
                  </a:cubicBezTo>
                  <a:cubicBezTo>
                    <a:pt x="132" y="230"/>
                    <a:pt x="151" y="236"/>
                    <a:pt x="170" y="236"/>
                  </a:cubicBezTo>
                  <a:cubicBezTo>
                    <a:pt x="175" y="236"/>
                    <a:pt x="179" y="237"/>
                    <a:pt x="183" y="237"/>
                  </a:cubicBezTo>
                  <a:cubicBezTo>
                    <a:pt x="305" y="237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845;p7"/>
          <p:cNvGrpSpPr/>
          <p:nvPr/>
        </p:nvGrpSpPr>
        <p:grpSpPr>
          <a:xfrm>
            <a:off x="-484682" y="7975821"/>
            <a:ext cx="1717696" cy="1333450"/>
            <a:chOff x="1145300" y="2753225"/>
            <a:chExt cx="173375" cy="134575"/>
          </a:xfrm>
        </p:grpSpPr>
        <p:sp>
          <p:nvSpPr>
            <p:cNvPr id="1048977" name="Google Shape;846;p7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8" name="Google Shape;847;p7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9" name="Google Shape;848;p7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0" name="Google Shape;849;p7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1" name="Google Shape;850;p7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2" name="Google Shape;851;p7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3" name="Google Shape;852;p7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4" name="Google Shape;853;p7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5" name="Google Shape;854;p7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6" name="Google Shape;855;p7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7" name="Google Shape;856;p7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8" name="Google Shape;857;p7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89" name="Google Shape;858;p7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0" name="Google Shape;859;p7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1" name="Google Shape;860;p7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2" name="Google Shape;861;p7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93" name="Google Shape;862;p7"/>
          <p:cNvSpPr/>
          <p:nvPr/>
        </p:nvSpPr>
        <p:spPr>
          <a:xfrm rot="5400000">
            <a:off x="-254470" y="8840939"/>
            <a:ext cx="968900" cy="838654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863;p7"/>
          <p:cNvGrpSpPr/>
          <p:nvPr/>
        </p:nvGrpSpPr>
        <p:grpSpPr>
          <a:xfrm>
            <a:off x="489209" y="9546448"/>
            <a:ext cx="561146" cy="531612"/>
            <a:chOff x="484075" y="3026900"/>
            <a:chExt cx="161975" cy="153450"/>
          </a:xfrm>
        </p:grpSpPr>
        <p:sp>
          <p:nvSpPr>
            <p:cNvPr id="1048994" name="Google Shape;864;p7"/>
            <p:cNvSpPr/>
            <p:nvPr/>
          </p:nvSpPr>
          <p:spPr>
            <a:xfrm>
              <a:off x="492450" y="3034950"/>
              <a:ext cx="144125" cy="137525"/>
            </a:xfrm>
            <a:custGeom>
              <a:avLst/>
              <a:gdLst/>
              <a:ahLst/>
              <a:cxnLst/>
              <a:rect l="l" t="t" r="r" b="b"/>
              <a:pathLst>
                <a:path w="5765" h="5501" extrusionOk="0">
                  <a:moveTo>
                    <a:pt x="2554" y="0"/>
                  </a:moveTo>
                  <a:cubicBezTo>
                    <a:pt x="2126" y="0"/>
                    <a:pt x="1703" y="108"/>
                    <a:pt x="1331" y="316"/>
                  </a:cubicBezTo>
                  <a:cubicBezTo>
                    <a:pt x="776" y="619"/>
                    <a:pt x="379" y="1167"/>
                    <a:pt x="202" y="1848"/>
                  </a:cubicBezTo>
                  <a:cubicBezTo>
                    <a:pt x="0" y="2662"/>
                    <a:pt x="126" y="3520"/>
                    <a:pt x="568" y="4232"/>
                  </a:cubicBezTo>
                  <a:cubicBezTo>
                    <a:pt x="1079" y="5052"/>
                    <a:pt x="1873" y="5500"/>
                    <a:pt x="2813" y="5500"/>
                  </a:cubicBezTo>
                  <a:cubicBezTo>
                    <a:pt x="3866" y="5500"/>
                    <a:pt x="4875" y="4907"/>
                    <a:pt x="5330" y="4024"/>
                  </a:cubicBezTo>
                  <a:cubicBezTo>
                    <a:pt x="5765" y="3179"/>
                    <a:pt x="5639" y="2208"/>
                    <a:pt x="4983" y="1293"/>
                  </a:cubicBezTo>
                  <a:cubicBezTo>
                    <a:pt x="4402" y="480"/>
                    <a:pt x="3494" y="0"/>
                    <a:pt x="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5" name="Google Shape;865;p7"/>
            <p:cNvSpPr/>
            <p:nvPr/>
          </p:nvSpPr>
          <p:spPr>
            <a:xfrm>
              <a:off x="484075" y="3026900"/>
              <a:ext cx="161975" cy="153450"/>
            </a:xfrm>
            <a:custGeom>
              <a:avLst/>
              <a:gdLst/>
              <a:ahLst/>
              <a:cxnLst/>
              <a:rect l="l" t="t" r="r" b="b"/>
              <a:pathLst>
                <a:path w="6479" h="6138" extrusionOk="0">
                  <a:moveTo>
                    <a:pt x="2889" y="631"/>
                  </a:moveTo>
                  <a:cubicBezTo>
                    <a:pt x="3703" y="631"/>
                    <a:pt x="4529" y="1054"/>
                    <a:pt x="5059" y="1798"/>
                  </a:cubicBezTo>
                  <a:cubicBezTo>
                    <a:pt x="6478" y="3779"/>
                    <a:pt x="4832" y="5500"/>
                    <a:pt x="3148" y="5500"/>
                  </a:cubicBezTo>
                  <a:cubicBezTo>
                    <a:pt x="2410" y="5500"/>
                    <a:pt x="1666" y="5172"/>
                    <a:pt x="1168" y="4384"/>
                  </a:cubicBezTo>
                  <a:cubicBezTo>
                    <a:pt x="430" y="3205"/>
                    <a:pt x="714" y="1527"/>
                    <a:pt x="1817" y="909"/>
                  </a:cubicBezTo>
                  <a:cubicBezTo>
                    <a:pt x="2145" y="732"/>
                    <a:pt x="2517" y="638"/>
                    <a:pt x="2889" y="638"/>
                  </a:cubicBezTo>
                  <a:lnTo>
                    <a:pt x="2889" y="631"/>
                  </a:lnTo>
                  <a:close/>
                  <a:moveTo>
                    <a:pt x="2889" y="1"/>
                  </a:moveTo>
                  <a:lnTo>
                    <a:pt x="2889" y="7"/>
                  </a:lnTo>
                  <a:cubicBezTo>
                    <a:pt x="2410" y="7"/>
                    <a:pt x="1931" y="121"/>
                    <a:pt x="1508" y="354"/>
                  </a:cubicBezTo>
                  <a:cubicBezTo>
                    <a:pt x="884" y="701"/>
                    <a:pt x="423" y="1319"/>
                    <a:pt x="228" y="2088"/>
                  </a:cubicBezTo>
                  <a:cubicBezTo>
                    <a:pt x="1" y="2984"/>
                    <a:pt x="152" y="3930"/>
                    <a:pt x="632" y="4718"/>
                  </a:cubicBezTo>
                  <a:cubicBezTo>
                    <a:pt x="1199" y="5620"/>
                    <a:pt x="2114" y="6137"/>
                    <a:pt x="3148" y="6137"/>
                  </a:cubicBezTo>
                  <a:cubicBezTo>
                    <a:pt x="4315" y="6137"/>
                    <a:pt x="5437" y="5475"/>
                    <a:pt x="5942" y="4491"/>
                  </a:cubicBezTo>
                  <a:cubicBezTo>
                    <a:pt x="6428" y="3545"/>
                    <a:pt x="6295" y="2435"/>
                    <a:pt x="5576" y="1432"/>
                  </a:cubicBezTo>
                  <a:cubicBezTo>
                    <a:pt x="4939" y="537"/>
                    <a:pt x="3930" y="1"/>
                    <a:pt x="2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6" name="Google Shape;866;p7"/>
            <p:cNvSpPr/>
            <p:nvPr/>
          </p:nvSpPr>
          <p:spPr>
            <a:xfrm>
              <a:off x="525400" y="3102200"/>
              <a:ext cx="14850" cy="10125"/>
            </a:xfrm>
            <a:custGeom>
              <a:avLst/>
              <a:gdLst/>
              <a:ahLst/>
              <a:cxnLst/>
              <a:rect l="l" t="t" r="r" b="b"/>
              <a:pathLst>
                <a:path w="594" h="405" extrusionOk="0">
                  <a:moveTo>
                    <a:pt x="249" y="0"/>
                  </a:moveTo>
                  <a:cubicBezTo>
                    <a:pt x="233" y="0"/>
                    <a:pt x="218" y="1"/>
                    <a:pt x="202" y="4"/>
                  </a:cubicBezTo>
                  <a:cubicBezTo>
                    <a:pt x="114" y="22"/>
                    <a:pt x="0" y="111"/>
                    <a:pt x="70" y="237"/>
                  </a:cubicBezTo>
                  <a:cubicBezTo>
                    <a:pt x="125" y="343"/>
                    <a:pt x="235" y="404"/>
                    <a:pt x="355" y="404"/>
                  </a:cubicBezTo>
                  <a:cubicBezTo>
                    <a:pt x="371" y="404"/>
                    <a:pt x="388" y="403"/>
                    <a:pt x="404" y="401"/>
                  </a:cubicBezTo>
                  <a:cubicBezTo>
                    <a:pt x="517" y="395"/>
                    <a:pt x="593" y="275"/>
                    <a:pt x="536" y="167"/>
                  </a:cubicBezTo>
                  <a:cubicBezTo>
                    <a:pt x="475" y="62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7" name="Google Shape;867;p7"/>
            <p:cNvSpPr/>
            <p:nvPr/>
          </p:nvSpPr>
          <p:spPr>
            <a:xfrm>
              <a:off x="527125" y="3082050"/>
              <a:ext cx="10600" cy="7375"/>
            </a:xfrm>
            <a:custGeom>
              <a:avLst/>
              <a:gdLst/>
              <a:ahLst/>
              <a:cxnLst/>
              <a:rect l="l" t="t" r="r" b="b"/>
              <a:pathLst>
                <a:path w="424" h="295" extrusionOk="0">
                  <a:moveTo>
                    <a:pt x="173" y="0"/>
                  </a:moveTo>
                  <a:cubicBezTo>
                    <a:pt x="162" y="0"/>
                    <a:pt x="151" y="1"/>
                    <a:pt x="139" y="2"/>
                  </a:cubicBezTo>
                  <a:cubicBezTo>
                    <a:pt x="57" y="9"/>
                    <a:pt x="1" y="97"/>
                    <a:pt x="45" y="173"/>
                  </a:cubicBezTo>
                  <a:cubicBezTo>
                    <a:pt x="84" y="251"/>
                    <a:pt x="168" y="294"/>
                    <a:pt x="252" y="294"/>
                  </a:cubicBezTo>
                  <a:cubicBezTo>
                    <a:pt x="263" y="294"/>
                    <a:pt x="274" y="294"/>
                    <a:pt x="284" y="292"/>
                  </a:cubicBezTo>
                  <a:cubicBezTo>
                    <a:pt x="373" y="286"/>
                    <a:pt x="423" y="198"/>
                    <a:pt x="385" y="122"/>
                  </a:cubicBezTo>
                  <a:cubicBezTo>
                    <a:pt x="341" y="44"/>
                    <a:pt x="261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8" name="Google Shape;868;p7"/>
            <p:cNvSpPr/>
            <p:nvPr/>
          </p:nvSpPr>
          <p:spPr>
            <a:xfrm>
              <a:off x="541950" y="3079500"/>
              <a:ext cx="9025" cy="7225"/>
            </a:xfrm>
            <a:custGeom>
              <a:avLst/>
              <a:gdLst/>
              <a:ahLst/>
              <a:cxnLst/>
              <a:rect l="l" t="t" r="r" b="b"/>
              <a:pathLst>
                <a:path w="361" h="289" extrusionOk="0">
                  <a:moveTo>
                    <a:pt x="96" y="0"/>
                  </a:moveTo>
                  <a:cubicBezTo>
                    <a:pt x="46" y="0"/>
                    <a:pt x="1" y="18"/>
                    <a:pt x="1" y="73"/>
                  </a:cubicBezTo>
                  <a:lnTo>
                    <a:pt x="1" y="111"/>
                  </a:lnTo>
                  <a:cubicBezTo>
                    <a:pt x="1" y="236"/>
                    <a:pt x="119" y="289"/>
                    <a:pt x="206" y="289"/>
                  </a:cubicBezTo>
                  <a:cubicBezTo>
                    <a:pt x="216" y="289"/>
                    <a:pt x="225" y="288"/>
                    <a:pt x="234" y="287"/>
                  </a:cubicBezTo>
                  <a:cubicBezTo>
                    <a:pt x="354" y="268"/>
                    <a:pt x="360" y="155"/>
                    <a:pt x="272" y="73"/>
                  </a:cubicBezTo>
                  <a:lnTo>
                    <a:pt x="234" y="41"/>
                  </a:lnTo>
                  <a:cubicBezTo>
                    <a:pt x="214" y="21"/>
                    <a:pt x="152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99" name="Google Shape;869;p7"/>
            <p:cNvSpPr/>
            <p:nvPr/>
          </p:nvSpPr>
          <p:spPr>
            <a:xfrm>
              <a:off x="546375" y="3097850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extrusionOk="0">
                  <a:moveTo>
                    <a:pt x="58" y="1"/>
                  </a:moveTo>
                  <a:cubicBezTo>
                    <a:pt x="43" y="1"/>
                    <a:pt x="29" y="7"/>
                    <a:pt x="19" y="26"/>
                  </a:cubicBezTo>
                  <a:cubicBezTo>
                    <a:pt x="13" y="26"/>
                    <a:pt x="13" y="26"/>
                    <a:pt x="13" y="32"/>
                  </a:cubicBezTo>
                  <a:cubicBezTo>
                    <a:pt x="0" y="45"/>
                    <a:pt x="0" y="64"/>
                    <a:pt x="13" y="83"/>
                  </a:cubicBezTo>
                  <a:cubicBezTo>
                    <a:pt x="13" y="89"/>
                    <a:pt x="19" y="102"/>
                    <a:pt x="19" y="108"/>
                  </a:cubicBezTo>
                  <a:cubicBezTo>
                    <a:pt x="32" y="148"/>
                    <a:pt x="75" y="167"/>
                    <a:pt x="114" y="167"/>
                  </a:cubicBezTo>
                  <a:cubicBezTo>
                    <a:pt x="167" y="167"/>
                    <a:pt x="214" y="132"/>
                    <a:pt x="170" y="70"/>
                  </a:cubicBezTo>
                  <a:cubicBezTo>
                    <a:pt x="158" y="45"/>
                    <a:pt x="133" y="20"/>
                    <a:pt x="101" y="14"/>
                  </a:cubicBezTo>
                  <a:cubicBezTo>
                    <a:pt x="88" y="7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00" name="Google Shape;870;p7"/>
            <p:cNvSpPr/>
            <p:nvPr/>
          </p:nvSpPr>
          <p:spPr>
            <a:xfrm>
              <a:off x="584525" y="3105800"/>
              <a:ext cx="12625" cy="8900"/>
            </a:xfrm>
            <a:custGeom>
              <a:avLst/>
              <a:gdLst/>
              <a:ahLst/>
              <a:cxnLst/>
              <a:rect l="l" t="t" r="r" b="b"/>
              <a:pathLst>
                <a:path w="505" h="356" extrusionOk="0">
                  <a:moveTo>
                    <a:pt x="208" y="1"/>
                  </a:moveTo>
                  <a:cubicBezTo>
                    <a:pt x="194" y="1"/>
                    <a:pt x="179" y="2"/>
                    <a:pt x="164" y="5"/>
                  </a:cubicBezTo>
                  <a:cubicBezTo>
                    <a:pt x="63" y="11"/>
                    <a:pt x="0" y="118"/>
                    <a:pt x="38" y="206"/>
                  </a:cubicBezTo>
                  <a:cubicBezTo>
                    <a:pt x="93" y="300"/>
                    <a:pt x="191" y="355"/>
                    <a:pt x="295" y="355"/>
                  </a:cubicBezTo>
                  <a:cubicBezTo>
                    <a:pt x="310" y="355"/>
                    <a:pt x="326" y="354"/>
                    <a:pt x="341" y="351"/>
                  </a:cubicBezTo>
                  <a:cubicBezTo>
                    <a:pt x="442" y="345"/>
                    <a:pt x="505" y="238"/>
                    <a:pt x="461" y="143"/>
                  </a:cubicBezTo>
                  <a:cubicBezTo>
                    <a:pt x="406" y="55"/>
                    <a:pt x="308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5922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Google Shape;480;p4"/>
          <p:cNvSpPr txBox="1">
            <a:spLocks noGrp="1"/>
          </p:cNvSpPr>
          <p:nvPr>
            <p:ph type="ctrTitle"/>
          </p:nvPr>
        </p:nvSpPr>
        <p:spPr>
          <a:xfrm>
            <a:off x="5893400" y="1491550"/>
            <a:ext cx="6222600" cy="164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2" name="Google Shape;481;p4"/>
          <p:cNvGrpSpPr/>
          <p:nvPr/>
        </p:nvGrpSpPr>
        <p:grpSpPr>
          <a:xfrm>
            <a:off x="11515244" y="-827352"/>
            <a:ext cx="1889476" cy="1466652"/>
            <a:chOff x="1145300" y="2753225"/>
            <a:chExt cx="173375" cy="134575"/>
          </a:xfrm>
        </p:grpSpPr>
        <p:sp>
          <p:nvSpPr>
            <p:cNvPr id="1049128" name="Google Shape;482;p4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29" name="Google Shape;483;p4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0" name="Google Shape;484;p4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1" name="Google Shape;485;p4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2" name="Google Shape;486;p4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3" name="Google Shape;487;p4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4" name="Google Shape;488;p4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5" name="Google Shape;489;p4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6" name="Google Shape;490;p4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7" name="Google Shape;491;p4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8" name="Google Shape;492;p4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39" name="Google Shape;493;p4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0" name="Google Shape;494;p4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1" name="Google Shape;495;p4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2" name="Google Shape;496;p4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3" name="Google Shape;497;p4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498;p4"/>
          <p:cNvGrpSpPr/>
          <p:nvPr/>
        </p:nvGrpSpPr>
        <p:grpSpPr>
          <a:xfrm>
            <a:off x="15450973" y="8799047"/>
            <a:ext cx="2135026" cy="1954338"/>
            <a:chOff x="2142650" y="2489700"/>
            <a:chExt cx="317750" cy="290850"/>
          </a:xfrm>
        </p:grpSpPr>
        <p:sp>
          <p:nvSpPr>
            <p:cNvPr id="1049144" name="Google Shape;499;p4"/>
            <p:cNvSpPr/>
            <p:nvPr/>
          </p:nvSpPr>
          <p:spPr>
            <a:xfrm>
              <a:off x="2142650" y="2489700"/>
              <a:ext cx="317750" cy="290850"/>
            </a:xfrm>
            <a:custGeom>
              <a:avLst/>
              <a:gdLst/>
              <a:ahLst/>
              <a:cxnLst/>
              <a:rect l="l" t="t" r="r" b="b"/>
              <a:pathLst>
                <a:path w="12710" h="11634" extrusionOk="0">
                  <a:moveTo>
                    <a:pt x="9987" y="1"/>
                  </a:moveTo>
                  <a:cubicBezTo>
                    <a:pt x="9548" y="1"/>
                    <a:pt x="9087" y="195"/>
                    <a:pt x="8641" y="531"/>
                  </a:cubicBezTo>
                  <a:cubicBezTo>
                    <a:pt x="7367" y="1490"/>
                    <a:pt x="1" y="10111"/>
                    <a:pt x="550" y="11190"/>
                  </a:cubicBezTo>
                  <a:cubicBezTo>
                    <a:pt x="706" y="11498"/>
                    <a:pt x="1060" y="11634"/>
                    <a:pt x="1553" y="11634"/>
                  </a:cubicBezTo>
                  <a:cubicBezTo>
                    <a:pt x="4528" y="11634"/>
                    <a:pt x="12565" y="6680"/>
                    <a:pt x="12646" y="4775"/>
                  </a:cubicBezTo>
                  <a:cubicBezTo>
                    <a:pt x="12709" y="3375"/>
                    <a:pt x="12085" y="1969"/>
                    <a:pt x="11335" y="834"/>
                  </a:cubicBezTo>
                  <a:cubicBezTo>
                    <a:pt x="10955" y="253"/>
                    <a:pt x="10486" y="1"/>
                    <a:pt x="9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5" name="Google Shape;500;p4"/>
            <p:cNvSpPr/>
            <p:nvPr/>
          </p:nvSpPr>
          <p:spPr>
            <a:xfrm>
              <a:off x="2359925" y="2520425"/>
              <a:ext cx="6175" cy="7750"/>
            </a:xfrm>
            <a:custGeom>
              <a:avLst/>
              <a:gdLst/>
              <a:ahLst/>
              <a:cxnLst/>
              <a:rect l="l" t="t" r="r" b="b"/>
              <a:pathLst>
                <a:path w="247" h="310" extrusionOk="0">
                  <a:moveTo>
                    <a:pt x="140" y="0"/>
                  </a:moveTo>
                  <a:cubicBezTo>
                    <a:pt x="45" y="0"/>
                    <a:pt x="1" y="133"/>
                    <a:pt x="1" y="210"/>
                  </a:cubicBezTo>
                  <a:cubicBezTo>
                    <a:pt x="1" y="274"/>
                    <a:pt x="35" y="309"/>
                    <a:pt x="76" y="309"/>
                  </a:cubicBezTo>
                  <a:cubicBezTo>
                    <a:pt x="103" y="309"/>
                    <a:pt x="133" y="293"/>
                    <a:pt x="159" y="261"/>
                  </a:cubicBezTo>
                  <a:cubicBezTo>
                    <a:pt x="178" y="242"/>
                    <a:pt x="190" y="216"/>
                    <a:pt x="203" y="191"/>
                  </a:cubicBezTo>
                  <a:cubicBezTo>
                    <a:pt x="228" y="147"/>
                    <a:pt x="247" y="71"/>
                    <a:pt x="203" y="27"/>
                  </a:cubicBezTo>
                  <a:cubicBezTo>
                    <a:pt x="190" y="15"/>
                    <a:pt x="178" y="2"/>
                    <a:pt x="159" y="2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6" name="Google Shape;501;p4"/>
            <p:cNvSpPr/>
            <p:nvPr/>
          </p:nvSpPr>
          <p:spPr>
            <a:xfrm>
              <a:off x="2376975" y="2507325"/>
              <a:ext cx="7950" cy="9125"/>
            </a:xfrm>
            <a:custGeom>
              <a:avLst/>
              <a:gdLst/>
              <a:ahLst/>
              <a:cxnLst/>
              <a:rect l="l" t="t" r="r" b="b"/>
              <a:pathLst>
                <a:path w="318" h="365" extrusionOk="0">
                  <a:moveTo>
                    <a:pt x="193" y="0"/>
                  </a:moveTo>
                  <a:cubicBezTo>
                    <a:pt x="171" y="0"/>
                    <a:pt x="146" y="5"/>
                    <a:pt x="120" y="15"/>
                  </a:cubicBezTo>
                  <a:cubicBezTo>
                    <a:pt x="44" y="66"/>
                    <a:pt x="0" y="154"/>
                    <a:pt x="0" y="242"/>
                  </a:cubicBezTo>
                  <a:cubicBezTo>
                    <a:pt x="0" y="295"/>
                    <a:pt x="31" y="365"/>
                    <a:pt x="85" y="365"/>
                  </a:cubicBezTo>
                  <a:cubicBezTo>
                    <a:pt x="96" y="365"/>
                    <a:pt x="107" y="362"/>
                    <a:pt x="120" y="356"/>
                  </a:cubicBezTo>
                  <a:cubicBezTo>
                    <a:pt x="215" y="318"/>
                    <a:pt x="278" y="242"/>
                    <a:pt x="303" y="141"/>
                  </a:cubicBezTo>
                  <a:cubicBezTo>
                    <a:pt x="317" y="54"/>
                    <a:pt x="268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7" name="Google Shape;502;p4"/>
            <p:cNvSpPr/>
            <p:nvPr/>
          </p:nvSpPr>
          <p:spPr>
            <a:xfrm>
              <a:off x="2388475" y="2521525"/>
              <a:ext cx="10900" cy="13725"/>
            </a:xfrm>
            <a:custGeom>
              <a:avLst/>
              <a:gdLst/>
              <a:ahLst/>
              <a:cxnLst/>
              <a:rect l="l" t="t" r="r" b="b"/>
              <a:pathLst>
                <a:path w="436" h="549" extrusionOk="0">
                  <a:moveTo>
                    <a:pt x="213" y="0"/>
                  </a:moveTo>
                  <a:cubicBezTo>
                    <a:pt x="160" y="0"/>
                    <a:pt x="114" y="56"/>
                    <a:pt x="82" y="116"/>
                  </a:cubicBezTo>
                  <a:cubicBezTo>
                    <a:pt x="84" y="110"/>
                    <a:pt x="85" y="107"/>
                    <a:pt x="85" y="107"/>
                  </a:cubicBezTo>
                  <a:lnTo>
                    <a:pt x="85" y="107"/>
                  </a:lnTo>
                  <a:cubicBezTo>
                    <a:pt x="84" y="107"/>
                    <a:pt x="77" y="125"/>
                    <a:pt x="64" y="166"/>
                  </a:cubicBezTo>
                  <a:cubicBezTo>
                    <a:pt x="57" y="179"/>
                    <a:pt x="51" y="191"/>
                    <a:pt x="51" y="204"/>
                  </a:cubicBezTo>
                  <a:cubicBezTo>
                    <a:pt x="51" y="217"/>
                    <a:pt x="51" y="223"/>
                    <a:pt x="45" y="229"/>
                  </a:cubicBezTo>
                  <a:cubicBezTo>
                    <a:pt x="13" y="292"/>
                    <a:pt x="0" y="368"/>
                    <a:pt x="19" y="437"/>
                  </a:cubicBezTo>
                  <a:cubicBezTo>
                    <a:pt x="29" y="491"/>
                    <a:pt x="69" y="548"/>
                    <a:pt x="125" y="548"/>
                  </a:cubicBezTo>
                  <a:cubicBezTo>
                    <a:pt x="141" y="548"/>
                    <a:pt x="158" y="543"/>
                    <a:pt x="177" y="532"/>
                  </a:cubicBezTo>
                  <a:cubicBezTo>
                    <a:pt x="322" y="444"/>
                    <a:pt x="436" y="166"/>
                    <a:pt x="278" y="27"/>
                  </a:cubicBezTo>
                  <a:cubicBezTo>
                    <a:pt x="255" y="8"/>
                    <a:pt x="23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8" name="Google Shape;503;p4"/>
            <p:cNvSpPr/>
            <p:nvPr/>
          </p:nvSpPr>
          <p:spPr>
            <a:xfrm>
              <a:off x="2371300" y="2528150"/>
              <a:ext cx="6625" cy="8600"/>
            </a:xfrm>
            <a:custGeom>
              <a:avLst/>
              <a:gdLst/>
              <a:ahLst/>
              <a:cxnLst/>
              <a:rect l="l" t="t" r="r" b="b"/>
              <a:pathLst>
                <a:path w="265" h="344" extrusionOk="0">
                  <a:moveTo>
                    <a:pt x="150" y="0"/>
                  </a:moveTo>
                  <a:cubicBezTo>
                    <a:pt x="132" y="0"/>
                    <a:pt x="112" y="8"/>
                    <a:pt x="88" y="27"/>
                  </a:cubicBezTo>
                  <a:cubicBezTo>
                    <a:pt x="44" y="71"/>
                    <a:pt x="19" y="122"/>
                    <a:pt x="13" y="179"/>
                  </a:cubicBezTo>
                  <a:cubicBezTo>
                    <a:pt x="6" y="223"/>
                    <a:pt x="0" y="324"/>
                    <a:pt x="63" y="336"/>
                  </a:cubicBezTo>
                  <a:cubicBezTo>
                    <a:pt x="76" y="341"/>
                    <a:pt x="90" y="344"/>
                    <a:pt x="105" y="344"/>
                  </a:cubicBezTo>
                  <a:cubicBezTo>
                    <a:pt x="145" y="344"/>
                    <a:pt x="187" y="325"/>
                    <a:pt x="214" y="292"/>
                  </a:cubicBezTo>
                  <a:cubicBezTo>
                    <a:pt x="233" y="267"/>
                    <a:pt x="252" y="235"/>
                    <a:pt x="259" y="197"/>
                  </a:cubicBezTo>
                  <a:cubicBezTo>
                    <a:pt x="265" y="185"/>
                    <a:pt x="265" y="166"/>
                    <a:pt x="259" y="153"/>
                  </a:cubicBezTo>
                  <a:lnTo>
                    <a:pt x="252" y="147"/>
                  </a:lnTo>
                  <a:lnTo>
                    <a:pt x="227" y="128"/>
                  </a:lnTo>
                  <a:cubicBezTo>
                    <a:pt x="227" y="71"/>
                    <a:pt x="20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49" name="Google Shape;504;p4"/>
            <p:cNvSpPr/>
            <p:nvPr/>
          </p:nvSpPr>
          <p:spPr>
            <a:xfrm>
              <a:off x="2376875" y="2555450"/>
              <a:ext cx="6550" cy="7150"/>
            </a:xfrm>
            <a:custGeom>
              <a:avLst/>
              <a:gdLst/>
              <a:ahLst/>
              <a:cxnLst/>
              <a:rect l="l" t="t" r="r" b="b"/>
              <a:pathLst>
                <a:path w="262" h="286" extrusionOk="0">
                  <a:moveTo>
                    <a:pt x="194" y="1"/>
                  </a:moveTo>
                  <a:cubicBezTo>
                    <a:pt x="161" y="1"/>
                    <a:pt x="123" y="28"/>
                    <a:pt x="105" y="64"/>
                  </a:cubicBezTo>
                  <a:lnTo>
                    <a:pt x="86" y="77"/>
                  </a:lnTo>
                  <a:cubicBezTo>
                    <a:pt x="55" y="101"/>
                    <a:pt x="0" y="247"/>
                    <a:pt x="81" y="247"/>
                  </a:cubicBezTo>
                  <a:cubicBezTo>
                    <a:pt x="83" y="247"/>
                    <a:pt x="84" y="247"/>
                    <a:pt x="86" y="247"/>
                  </a:cubicBezTo>
                  <a:cubicBezTo>
                    <a:pt x="99" y="260"/>
                    <a:pt x="118" y="272"/>
                    <a:pt x="137" y="272"/>
                  </a:cubicBezTo>
                  <a:lnTo>
                    <a:pt x="143" y="279"/>
                  </a:lnTo>
                  <a:cubicBezTo>
                    <a:pt x="152" y="283"/>
                    <a:pt x="160" y="286"/>
                    <a:pt x="168" y="286"/>
                  </a:cubicBezTo>
                  <a:cubicBezTo>
                    <a:pt x="233" y="286"/>
                    <a:pt x="262" y="141"/>
                    <a:pt x="256" y="102"/>
                  </a:cubicBezTo>
                  <a:cubicBezTo>
                    <a:pt x="256" y="89"/>
                    <a:pt x="250" y="77"/>
                    <a:pt x="250" y="58"/>
                  </a:cubicBezTo>
                  <a:cubicBezTo>
                    <a:pt x="242" y="17"/>
                    <a:pt x="219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0" name="Google Shape;505;p4"/>
            <p:cNvSpPr/>
            <p:nvPr/>
          </p:nvSpPr>
          <p:spPr>
            <a:xfrm>
              <a:off x="2401400" y="2555600"/>
              <a:ext cx="9325" cy="11475"/>
            </a:xfrm>
            <a:custGeom>
              <a:avLst/>
              <a:gdLst/>
              <a:ahLst/>
              <a:cxnLst/>
              <a:rect l="l" t="t" r="r" b="b"/>
              <a:pathLst>
                <a:path w="373" h="459" extrusionOk="0">
                  <a:moveTo>
                    <a:pt x="248" y="0"/>
                  </a:moveTo>
                  <a:cubicBezTo>
                    <a:pt x="236" y="0"/>
                    <a:pt x="225" y="3"/>
                    <a:pt x="215" y="8"/>
                  </a:cubicBezTo>
                  <a:cubicBezTo>
                    <a:pt x="114" y="46"/>
                    <a:pt x="1" y="165"/>
                    <a:pt x="13" y="291"/>
                  </a:cubicBezTo>
                  <a:cubicBezTo>
                    <a:pt x="13" y="348"/>
                    <a:pt x="39" y="399"/>
                    <a:pt x="76" y="437"/>
                  </a:cubicBezTo>
                  <a:cubicBezTo>
                    <a:pt x="97" y="451"/>
                    <a:pt x="121" y="459"/>
                    <a:pt x="145" y="459"/>
                  </a:cubicBezTo>
                  <a:cubicBezTo>
                    <a:pt x="173" y="459"/>
                    <a:pt x="201" y="448"/>
                    <a:pt x="221" y="424"/>
                  </a:cubicBezTo>
                  <a:cubicBezTo>
                    <a:pt x="329" y="329"/>
                    <a:pt x="373" y="184"/>
                    <a:pt x="329" y="52"/>
                  </a:cubicBezTo>
                  <a:cubicBezTo>
                    <a:pt x="315" y="19"/>
                    <a:pt x="280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1" name="Google Shape;506;p4"/>
            <p:cNvSpPr/>
            <p:nvPr/>
          </p:nvSpPr>
          <p:spPr>
            <a:xfrm>
              <a:off x="2404850" y="2543225"/>
              <a:ext cx="7350" cy="8825"/>
            </a:xfrm>
            <a:custGeom>
              <a:avLst/>
              <a:gdLst/>
              <a:ahLst/>
              <a:cxnLst/>
              <a:rect l="l" t="t" r="r" b="b"/>
              <a:pathLst>
                <a:path w="294" h="353" extrusionOk="0">
                  <a:moveTo>
                    <a:pt x="195" y="0"/>
                  </a:moveTo>
                  <a:cubicBezTo>
                    <a:pt x="112" y="0"/>
                    <a:pt x="1" y="185"/>
                    <a:pt x="77" y="295"/>
                  </a:cubicBezTo>
                  <a:lnTo>
                    <a:pt x="102" y="326"/>
                  </a:lnTo>
                  <a:cubicBezTo>
                    <a:pt x="116" y="344"/>
                    <a:pt x="131" y="352"/>
                    <a:pt x="146" y="352"/>
                  </a:cubicBezTo>
                  <a:cubicBezTo>
                    <a:pt x="219" y="352"/>
                    <a:pt x="294" y="169"/>
                    <a:pt x="273" y="112"/>
                  </a:cubicBezTo>
                  <a:lnTo>
                    <a:pt x="260" y="68"/>
                  </a:lnTo>
                  <a:cubicBezTo>
                    <a:pt x="246" y="20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2" name="Google Shape;507;p4"/>
            <p:cNvSpPr/>
            <p:nvPr/>
          </p:nvSpPr>
          <p:spPr>
            <a:xfrm>
              <a:off x="2320700" y="2580575"/>
              <a:ext cx="6325" cy="6925"/>
            </a:xfrm>
            <a:custGeom>
              <a:avLst/>
              <a:gdLst/>
              <a:ahLst/>
              <a:cxnLst/>
              <a:rect l="l" t="t" r="r" b="b"/>
              <a:pathLst>
                <a:path w="253" h="277" extrusionOk="0">
                  <a:moveTo>
                    <a:pt x="78" y="1"/>
                  </a:moveTo>
                  <a:cubicBezTo>
                    <a:pt x="27" y="1"/>
                    <a:pt x="0" y="107"/>
                    <a:pt x="6" y="150"/>
                  </a:cubicBezTo>
                  <a:cubicBezTo>
                    <a:pt x="12" y="216"/>
                    <a:pt x="29" y="277"/>
                    <a:pt x="102" y="277"/>
                  </a:cubicBezTo>
                  <a:cubicBezTo>
                    <a:pt x="106" y="277"/>
                    <a:pt x="109" y="277"/>
                    <a:pt x="113" y="276"/>
                  </a:cubicBezTo>
                  <a:cubicBezTo>
                    <a:pt x="247" y="265"/>
                    <a:pt x="253" y="11"/>
                    <a:pt x="164" y="11"/>
                  </a:cubicBezTo>
                  <a:cubicBezTo>
                    <a:pt x="153" y="11"/>
                    <a:pt x="140" y="15"/>
                    <a:pt x="126" y="24"/>
                  </a:cubicBezTo>
                  <a:lnTo>
                    <a:pt x="107" y="11"/>
                  </a:lnTo>
                  <a:cubicBezTo>
                    <a:pt x="96" y="4"/>
                    <a:pt x="87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3" name="Google Shape;508;p4"/>
            <p:cNvSpPr/>
            <p:nvPr/>
          </p:nvSpPr>
          <p:spPr>
            <a:xfrm>
              <a:off x="2328925" y="2595700"/>
              <a:ext cx="5175" cy="6825"/>
            </a:xfrm>
            <a:custGeom>
              <a:avLst/>
              <a:gdLst/>
              <a:ahLst/>
              <a:cxnLst/>
              <a:rect l="l" t="t" r="r" b="b"/>
              <a:pathLst>
                <a:path w="207" h="273" extrusionOk="0">
                  <a:moveTo>
                    <a:pt x="141" y="1"/>
                  </a:moveTo>
                  <a:cubicBezTo>
                    <a:pt x="96" y="1"/>
                    <a:pt x="47" y="88"/>
                    <a:pt x="43" y="151"/>
                  </a:cubicBezTo>
                  <a:cubicBezTo>
                    <a:pt x="19" y="192"/>
                    <a:pt x="1" y="272"/>
                    <a:pt x="50" y="272"/>
                  </a:cubicBezTo>
                  <a:cubicBezTo>
                    <a:pt x="54" y="272"/>
                    <a:pt x="57" y="271"/>
                    <a:pt x="62" y="271"/>
                  </a:cubicBezTo>
                  <a:lnTo>
                    <a:pt x="87" y="271"/>
                  </a:lnTo>
                  <a:cubicBezTo>
                    <a:pt x="92" y="272"/>
                    <a:pt x="98" y="273"/>
                    <a:pt x="103" y="273"/>
                  </a:cubicBezTo>
                  <a:cubicBezTo>
                    <a:pt x="169" y="273"/>
                    <a:pt x="207" y="171"/>
                    <a:pt x="207" y="113"/>
                  </a:cubicBezTo>
                  <a:cubicBezTo>
                    <a:pt x="207" y="88"/>
                    <a:pt x="200" y="56"/>
                    <a:pt x="181" y="31"/>
                  </a:cubicBezTo>
                  <a:cubicBezTo>
                    <a:pt x="169" y="10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4" name="Google Shape;509;p4"/>
            <p:cNvSpPr/>
            <p:nvPr/>
          </p:nvSpPr>
          <p:spPr>
            <a:xfrm>
              <a:off x="2340175" y="2567275"/>
              <a:ext cx="8650" cy="9975"/>
            </a:xfrm>
            <a:custGeom>
              <a:avLst/>
              <a:gdLst/>
              <a:ahLst/>
              <a:cxnLst/>
              <a:rect l="l" t="t" r="r" b="b"/>
              <a:pathLst>
                <a:path w="346" h="399" extrusionOk="0">
                  <a:moveTo>
                    <a:pt x="221" y="1"/>
                  </a:moveTo>
                  <a:cubicBezTo>
                    <a:pt x="207" y="1"/>
                    <a:pt x="191" y="5"/>
                    <a:pt x="173" y="14"/>
                  </a:cubicBezTo>
                  <a:cubicBezTo>
                    <a:pt x="54" y="71"/>
                    <a:pt x="1" y="399"/>
                    <a:pt x="125" y="399"/>
                  </a:cubicBezTo>
                  <a:cubicBezTo>
                    <a:pt x="139" y="399"/>
                    <a:pt x="155" y="395"/>
                    <a:pt x="173" y="386"/>
                  </a:cubicBezTo>
                  <a:cubicBezTo>
                    <a:pt x="298" y="323"/>
                    <a:pt x="3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5" name="Google Shape;510;p4"/>
            <p:cNvSpPr/>
            <p:nvPr/>
          </p:nvSpPr>
          <p:spPr>
            <a:xfrm>
              <a:off x="2173875" y="2748100"/>
              <a:ext cx="15800" cy="18625"/>
            </a:xfrm>
            <a:custGeom>
              <a:avLst/>
              <a:gdLst/>
              <a:ahLst/>
              <a:cxnLst/>
              <a:rect l="l" t="t" r="r" b="b"/>
              <a:pathLst>
                <a:path w="632" h="745" extrusionOk="0">
                  <a:moveTo>
                    <a:pt x="380" y="1"/>
                  </a:moveTo>
                  <a:cubicBezTo>
                    <a:pt x="277" y="1"/>
                    <a:pt x="177" y="129"/>
                    <a:pt x="139" y="204"/>
                  </a:cubicBezTo>
                  <a:cubicBezTo>
                    <a:pt x="70" y="324"/>
                    <a:pt x="1" y="589"/>
                    <a:pt x="139" y="696"/>
                  </a:cubicBezTo>
                  <a:cubicBezTo>
                    <a:pt x="173" y="729"/>
                    <a:pt x="216" y="745"/>
                    <a:pt x="261" y="745"/>
                  </a:cubicBezTo>
                  <a:cubicBezTo>
                    <a:pt x="293" y="745"/>
                    <a:pt x="325" y="737"/>
                    <a:pt x="354" y="721"/>
                  </a:cubicBezTo>
                  <a:cubicBezTo>
                    <a:pt x="455" y="658"/>
                    <a:pt x="530" y="563"/>
                    <a:pt x="562" y="456"/>
                  </a:cubicBezTo>
                  <a:cubicBezTo>
                    <a:pt x="600" y="343"/>
                    <a:pt x="631" y="147"/>
                    <a:pt x="524" y="59"/>
                  </a:cubicBezTo>
                  <a:cubicBezTo>
                    <a:pt x="499" y="40"/>
                    <a:pt x="467" y="27"/>
                    <a:pt x="436" y="15"/>
                  </a:cubicBezTo>
                  <a:cubicBezTo>
                    <a:pt x="417" y="5"/>
                    <a:pt x="398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6" name="Google Shape;511;p4"/>
            <p:cNvSpPr/>
            <p:nvPr/>
          </p:nvSpPr>
          <p:spPr>
            <a:xfrm>
              <a:off x="2208900" y="2743700"/>
              <a:ext cx="9625" cy="11325"/>
            </a:xfrm>
            <a:custGeom>
              <a:avLst/>
              <a:gdLst/>
              <a:ahLst/>
              <a:cxnLst/>
              <a:rect l="l" t="t" r="r" b="b"/>
              <a:pathLst>
                <a:path w="385" h="453" extrusionOk="0">
                  <a:moveTo>
                    <a:pt x="174" y="0"/>
                  </a:moveTo>
                  <a:cubicBezTo>
                    <a:pt x="76" y="0"/>
                    <a:pt x="1" y="169"/>
                    <a:pt x="6" y="254"/>
                  </a:cubicBezTo>
                  <a:lnTo>
                    <a:pt x="6" y="304"/>
                  </a:lnTo>
                  <a:cubicBezTo>
                    <a:pt x="11" y="382"/>
                    <a:pt x="48" y="453"/>
                    <a:pt x="112" y="453"/>
                  </a:cubicBezTo>
                  <a:cubicBezTo>
                    <a:pt x="136" y="453"/>
                    <a:pt x="164" y="442"/>
                    <a:pt x="195" y="418"/>
                  </a:cubicBezTo>
                  <a:cubicBezTo>
                    <a:pt x="271" y="355"/>
                    <a:pt x="385" y="115"/>
                    <a:pt x="265" y="39"/>
                  </a:cubicBezTo>
                  <a:lnTo>
                    <a:pt x="233" y="20"/>
                  </a:lnTo>
                  <a:cubicBezTo>
                    <a:pt x="213" y="6"/>
                    <a:pt x="19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7" name="Google Shape;512;p4"/>
            <p:cNvSpPr/>
            <p:nvPr/>
          </p:nvSpPr>
          <p:spPr>
            <a:xfrm>
              <a:off x="2185550" y="2724000"/>
              <a:ext cx="14275" cy="19525"/>
            </a:xfrm>
            <a:custGeom>
              <a:avLst/>
              <a:gdLst/>
              <a:ahLst/>
              <a:cxnLst/>
              <a:rect l="l" t="t" r="r" b="b"/>
              <a:pathLst>
                <a:path w="571" h="781" extrusionOk="0">
                  <a:moveTo>
                    <a:pt x="374" y="1"/>
                  </a:moveTo>
                  <a:cubicBezTo>
                    <a:pt x="349" y="1"/>
                    <a:pt x="321" y="7"/>
                    <a:pt x="291" y="20"/>
                  </a:cubicBezTo>
                  <a:cubicBezTo>
                    <a:pt x="108" y="102"/>
                    <a:pt x="26" y="310"/>
                    <a:pt x="13" y="499"/>
                  </a:cubicBezTo>
                  <a:cubicBezTo>
                    <a:pt x="13" y="499"/>
                    <a:pt x="13" y="506"/>
                    <a:pt x="13" y="512"/>
                  </a:cubicBezTo>
                  <a:cubicBezTo>
                    <a:pt x="0" y="613"/>
                    <a:pt x="51" y="714"/>
                    <a:pt x="145" y="764"/>
                  </a:cubicBezTo>
                  <a:lnTo>
                    <a:pt x="158" y="771"/>
                  </a:lnTo>
                  <a:cubicBezTo>
                    <a:pt x="172" y="778"/>
                    <a:pt x="187" y="781"/>
                    <a:pt x="203" y="781"/>
                  </a:cubicBezTo>
                  <a:cubicBezTo>
                    <a:pt x="260" y="781"/>
                    <a:pt x="325" y="743"/>
                    <a:pt x="360" y="714"/>
                  </a:cubicBezTo>
                  <a:cubicBezTo>
                    <a:pt x="461" y="626"/>
                    <a:pt x="524" y="499"/>
                    <a:pt x="549" y="367"/>
                  </a:cubicBezTo>
                  <a:cubicBezTo>
                    <a:pt x="571" y="226"/>
                    <a:pt x="527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8" name="Google Shape;513;p4"/>
            <p:cNvSpPr/>
            <p:nvPr/>
          </p:nvSpPr>
          <p:spPr>
            <a:xfrm>
              <a:off x="2246100" y="2722600"/>
              <a:ext cx="6800" cy="7550"/>
            </a:xfrm>
            <a:custGeom>
              <a:avLst/>
              <a:gdLst/>
              <a:ahLst/>
              <a:cxnLst/>
              <a:rect l="l" t="t" r="r" b="b"/>
              <a:pathLst>
                <a:path w="272" h="302" extrusionOk="0">
                  <a:moveTo>
                    <a:pt x="127" y="0"/>
                  </a:moveTo>
                  <a:cubicBezTo>
                    <a:pt x="43" y="0"/>
                    <a:pt x="0" y="141"/>
                    <a:pt x="0" y="202"/>
                  </a:cubicBezTo>
                  <a:cubicBezTo>
                    <a:pt x="0" y="270"/>
                    <a:pt x="32" y="302"/>
                    <a:pt x="72" y="302"/>
                  </a:cubicBezTo>
                  <a:cubicBezTo>
                    <a:pt x="99" y="302"/>
                    <a:pt x="130" y="287"/>
                    <a:pt x="158" y="259"/>
                  </a:cubicBezTo>
                  <a:cubicBezTo>
                    <a:pt x="164" y="246"/>
                    <a:pt x="177" y="234"/>
                    <a:pt x="190" y="221"/>
                  </a:cubicBezTo>
                  <a:cubicBezTo>
                    <a:pt x="240" y="171"/>
                    <a:pt x="271" y="7"/>
                    <a:pt x="171" y="0"/>
                  </a:cubicBezTo>
                  <a:lnTo>
                    <a:pt x="133" y="0"/>
                  </a:lnTo>
                  <a:cubicBezTo>
                    <a:pt x="131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59" name="Google Shape;514;p4"/>
            <p:cNvSpPr/>
            <p:nvPr/>
          </p:nvSpPr>
          <p:spPr>
            <a:xfrm>
              <a:off x="2371750" y="2645150"/>
              <a:ext cx="9350" cy="12325"/>
            </a:xfrm>
            <a:custGeom>
              <a:avLst/>
              <a:gdLst/>
              <a:ahLst/>
              <a:cxnLst/>
              <a:rect l="l" t="t" r="r" b="b"/>
              <a:pathLst>
                <a:path w="374" h="493" extrusionOk="0">
                  <a:moveTo>
                    <a:pt x="287" y="1"/>
                  </a:moveTo>
                  <a:cubicBezTo>
                    <a:pt x="282" y="1"/>
                    <a:pt x="277" y="1"/>
                    <a:pt x="272" y="2"/>
                  </a:cubicBezTo>
                  <a:cubicBezTo>
                    <a:pt x="70" y="33"/>
                    <a:pt x="1" y="323"/>
                    <a:pt x="127" y="468"/>
                  </a:cubicBezTo>
                  <a:cubicBezTo>
                    <a:pt x="142" y="485"/>
                    <a:pt x="160" y="492"/>
                    <a:pt x="179" y="492"/>
                  </a:cubicBezTo>
                  <a:cubicBezTo>
                    <a:pt x="223" y="492"/>
                    <a:pt x="271" y="455"/>
                    <a:pt x="297" y="424"/>
                  </a:cubicBezTo>
                  <a:cubicBezTo>
                    <a:pt x="342" y="368"/>
                    <a:pt x="360" y="292"/>
                    <a:pt x="360" y="222"/>
                  </a:cubicBezTo>
                  <a:cubicBezTo>
                    <a:pt x="373" y="197"/>
                    <a:pt x="373" y="166"/>
                    <a:pt x="373" y="140"/>
                  </a:cubicBezTo>
                  <a:cubicBezTo>
                    <a:pt x="373" y="87"/>
                    <a:pt x="356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0" name="Google Shape;515;p4"/>
            <p:cNvSpPr/>
            <p:nvPr/>
          </p:nvSpPr>
          <p:spPr>
            <a:xfrm>
              <a:off x="2391950" y="2647825"/>
              <a:ext cx="10100" cy="9100"/>
            </a:xfrm>
            <a:custGeom>
              <a:avLst/>
              <a:gdLst/>
              <a:ahLst/>
              <a:cxnLst/>
              <a:rect l="l" t="t" r="r" b="b"/>
              <a:pathLst>
                <a:path w="404" h="364" extrusionOk="0">
                  <a:moveTo>
                    <a:pt x="271" y="1"/>
                  </a:moveTo>
                  <a:cubicBezTo>
                    <a:pt x="261" y="1"/>
                    <a:pt x="250" y="3"/>
                    <a:pt x="240" y="8"/>
                  </a:cubicBezTo>
                  <a:cubicBezTo>
                    <a:pt x="196" y="40"/>
                    <a:pt x="152" y="71"/>
                    <a:pt x="120" y="115"/>
                  </a:cubicBezTo>
                  <a:cubicBezTo>
                    <a:pt x="76" y="160"/>
                    <a:pt x="0" y="343"/>
                    <a:pt x="120" y="349"/>
                  </a:cubicBezTo>
                  <a:cubicBezTo>
                    <a:pt x="134" y="359"/>
                    <a:pt x="150" y="364"/>
                    <a:pt x="166" y="364"/>
                  </a:cubicBezTo>
                  <a:cubicBezTo>
                    <a:pt x="180" y="364"/>
                    <a:pt x="194" y="361"/>
                    <a:pt x="208" y="355"/>
                  </a:cubicBezTo>
                  <a:cubicBezTo>
                    <a:pt x="240" y="343"/>
                    <a:pt x="271" y="324"/>
                    <a:pt x="297" y="292"/>
                  </a:cubicBezTo>
                  <a:cubicBezTo>
                    <a:pt x="322" y="261"/>
                    <a:pt x="328" y="216"/>
                    <a:pt x="353" y="179"/>
                  </a:cubicBezTo>
                  <a:cubicBezTo>
                    <a:pt x="379" y="141"/>
                    <a:pt x="404" y="78"/>
                    <a:pt x="360" y="59"/>
                  </a:cubicBezTo>
                  <a:cubicBezTo>
                    <a:pt x="347" y="59"/>
                    <a:pt x="341" y="59"/>
                    <a:pt x="341" y="46"/>
                  </a:cubicBezTo>
                  <a:cubicBezTo>
                    <a:pt x="327" y="18"/>
                    <a:pt x="300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1" name="Google Shape;516;p4"/>
            <p:cNvSpPr/>
            <p:nvPr/>
          </p:nvSpPr>
          <p:spPr>
            <a:xfrm>
              <a:off x="2410400" y="2614275"/>
              <a:ext cx="14525" cy="16900"/>
            </a:xfrm>
            <a:custGeom>
              <a:avLst/>
              <a:gdLst/>
              <a:ahLst/>
              <a:cxnLst/>
              <a:rect l="l" t="t" r="r" b="b"/>
              <a:pathLst>
                <a:path w="581" h="676" extrusionOk="0">
                  <a:moveTo>
                    <a:pt x="423" y="1"/>
                  </a:moveTo>
                  <a:cubicBezTo>
                    <a:pt x="334" y="7"/>
                    <a:pt x="252" y="51"/>
                    <a:pt x="202" y="120"/>
                  </a:cubicBezTo>
                  <a:cubicBezTo>
                    <a:pt x="76" y="253"/>
                    <a:pt x="0" y="650"/>
                    <a:pt x="252" y="675"/>
                  </a:cubicBezTo>
                  <a:cubicBezTo>
                    <a:pt x="256" y="676"/>
                    <a:pt x="260" y="676"/>
                    <a:pt x="263" y="676"/>
                  </a:cubicBezTo>
                  <a:cubicBezTo>
                    <a:pt x="328" y="676"/>
                    <a:pt x="381" y="623"/>
                    <a:pt x="423" y="581"/>
                  </a:cubicBezTo>
                  <a:cubicBezTo>
                    <a:pt x="524" y="486"/>
                    <a:pt x="580" y="354"/>
                    <a:pt x="580" y="215"/>
                  </a:cubicBezTo>
                  <a:cubicBezTo>
                    <a:pt x="580" y="114"/>
                    <a:pt x="543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2" name="Google Shape;517;p4"/>
            <p:cNvSpPr/>
            <p:nvPr/>
          </p:nvSpPr>
          <p:spPr>
            <a:xfrm>
              <a:off x="2389300" y="2623325"/>
              <a:ext cx="6875" cy="7950"/>
            </a:xfrm>
            <a:custGeom>
              <a:avLst/>
              <a:gdLst/>
              <a:ahLst/>
              <a:cxnLst/>
              <a:rect l="l" t="t" r="r" b="b"/>
              <a:pathLst>
                <a:path w="275" h="318" extrusionOk="0">
                  <a:moveTo>
                    <a:pt x="175" y="1"/>
                  </a:moveTo>
                  <a:cubicBezTo>
                    <a:pt x="165" y="1"/>
                    <a:pt x="152" y="4"/>
                    <a:pt x="138" y="11"/>
                  </a:cubicBezTo>
                  <a:cubicBezTo>
                    <a:pt x="41" y="56"/>
                    <a:pt x="1" y="317"/>
                    <a:pt x="100" y="317"/>
                  </a:cubicBezTo>
                  <a:cubicBezTo>
                    <a:pt x="111" y="317"/>
                    <a:pt x="124" y="314"/>
                    <a:pt x="138" y="307"/>
                  </a:cubicBezTo>
                  <a:cubicBezTo>
                    <a:pt x="234" y="262"/>
                    <a:pt x="275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3" name="Google Shape;518;p4"/>
            <p:cNvSpPr/>
            <p:nvPr/>
          </p:nvSpPr>
          <p:spPr>
            <a:xfrm>
              <a:off x="2372900" y="2632800"/>
              <a:ext cx="5350" cy="7275"/>
            </a:xfrm>
            <a:custGeom>
              <a:avLst/>
              <a:gdLst/>
              <a:ahLst/>
              <a:cxnLst/>
              <a:rect l="l" t="t" r="r" b="b"/>
              <a:pathLst>
                <a:path w="214" h="291" extrusionOk="0">
                  <a:moveTo>
                    <a:pt x="113" y="1"/>
                  </a:moveTo>
                  <a:cubicBezTo>
                    <a:pt x="48" y="1"/>
                    <a:pt x="6" y="117"/>
                    <a:pt x="18" y="180"/>
                  </a:cubicBezTo>
                  <a:cubicBezTo>
                    <a:pt x="18" y="193"/>
                    <a:pt x="18" y="206"/>
                    <a:pt x="12" y="218"/>
                  </a:cubicBezTo>
                  <a:cubicBezTo>
                    <a:pt x="0" y="263"/>
                    <a:pt x="23" y="290"/>
                    <a:pt x="49" y="290"/>
                  </a:cubicBezTo>
                  <a:cubicBezTo>
                    <a:pt x="67" y="290"/>
                    <a:pt x="87" y="278"/>
                    <a:pt x="100" y="250"/>
                  </a:cubicBezTo>
                  <a:cubicBezTo>
                    <a:pt x="106" y="237"/>
                    <a:pt x="113" y="231"/>
                    <a:pt x="119" y="218"/>
                  </a:cubicBezTo>
                  <a:cubicBezTo>
                    <a:pt x="169" y="168"/>
                    <a:pt x="214" y="35"/>
                    <a:pt x="132" y="4"/>
                  </a:cubicBezTo>
                  <a:cubicBezTo>
                    <a:pt x="125" y="2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4" name="Google Shape;519;p4"/>
            <p:cNvSpPr/>
            <p:nvPr/>
          </p:nvSpPr>
          <p:spPr>
            <a:xfrm>
              <a:off x="2348075" y="2686650"/>
              <a:ext cx="4175" cy="4750"/>
            </a:xfrm>
            <a:custGeom>
              <a:avLst/>
              <a:gdLst/>
              <a:ahLst/>
              <a:cxnLst/>
              <a:rect l="l" t="t" r="r" b="b"/>
              <a:pathLst>
                <a:path w="167" h="190" extrusionOk="0">
                  <a:moveTo>
                    <a:pt x="108" y="0"/>
                  </a:moveTo>
                  <a:cubicBezTo>
                    <a:pt x="101" y="0"/>
                    <a:pt x="93" y="2"/>
                    <a:pt x="84" y="7"/>
                  </a:cubicBezTo>
                  <a:cubicBezTo>
                    <a:pt x="22" y="35"/>
                    <a:pt x="0" y="190"/>
                    <a:pt x="60" y="190"/>
                  </a:cubicBezTo>
                  <a:cubicBezTo>
                    <a:pt x="67" y="190"/>
                    <a:pt x="75" y="188"/>
                    <a:pt x="84" y="183"/>
                  </a:cubicBezTo>
                  <a:cubicBezTo>
                    <a:pt x="140" y="155"/>
                    <a:pt x="16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5" name="Google Shape;520;p4"/>
            <p:cNvSpPr/>
            <p:nvPr/>
          </p:nvSpPr>
          <p:spPr>
            <a:xfrm>
              <a:off x="2256175" y="2662200"/>
              <a:ext cx="6975" cy="9850"/>
            </a:xfrm>
            <a:custGeom>
              <a:avLst/>
              <a:gdLst/>
              <a:ahLst/>
              <a:cxnLst/>
              <a:rect l="l" t="t" r="r" b="b"/>
              <a:pathLst>
                <a:path w="279" h="394" extrusionOk="0">
                  <a:moveTo>
                    <a:pt x="196" y="1"/>
                  </a:moveTo>
                  <a:cubicBezTo>
                    <a:pt x="58" y="1"/>
                    <a:pt x="1" y="203"/>
                    <a:pt x="26" y="310"/>
                  </a:cubicBezTo>
                  <a:cubicBezTo>
                    <a:pt x="42" y="369"/>
                    <a:pt x="76" y="394"/>
                    <a:pt x="112" y="394"/>
                  </a:cubicBezTo>
                  <a:cubicBezTo>
                    <a:pt x="145" y="394"/>
                    <a:pt x="182" y="372"/>
                    <a:pt x="209" y="335"/>
                  </a:cubicBezTo>
                  <a:cubicBezTo>
                    <a:pt x="253" y="278"/>
                    <a:pt x="278" y="215"/>
                    <a:pt x="278" y="152"/>
                  </a:cubicBezTo>
                  <a:cubicBezTo>
                    <a:pt x="278" y="127"/>
                    <a:pt x="272" y="108"/>
                    <a:pt x="266" y="89"/>
                  </a:cubicBezTo>
                  <a:cubicBezTo>
                    <a:pt x="266" y="45"/>
                    <a:pt x="253" y="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6" name="Google Shape;521;p4"/>
            <p:cNvSpPr/>
            <p:nvPr/>
          </p:nvSpPr>
          <p:spPr>
            <a:xfrm>
              <a:off x="2272875" y="2630400"/>
              <a:ext cx="13900" cy="14125"/>
            </a:xfrm>
            <a:custGeom>
              <a:avLst/>
              <a:gdLst/>
              <a:ahLst/>
              <a:cxnLst/>
              <a:rect l="l" t="t" r="r" b="b"/>
              <a:pathLst>
                <a:path w="556" h="565" extrusionOk="0">
                  <a:moveTo>
                    <a:pt x="348" y="1"/>
                  </a:moveTo>
                  <a:cubicBezTo>
                    <a:pt x="197" y="1"/>
                    <a:pt x="0" y="351"/>
                    <a:pt x="153" y="503"/>
                  </a:cubicBezTo>
                  <a:cubicBezTo>
                    <a:pt x="165" y="516"/>
                    <a:pt x="178" y="529"/>
                    <a:pt x="197" y="535"/>
                  </a:cubicBezTo>
                  <a:cubicBezTo>
                    <a:pt x="223" y="556"/>
                    <a:pt x="249" y="565"/>
                    <a:pt x="275" y="565"/>
                  </a:cubicBezTo>
                  <a:cubicBezTo>
                    <a:pt x="428" y="565"/>
                    <a:pt x="556" y="237"/>
                    <a:pt x="475" y="112"/>
                  </a:cubicBezTo>
                  <a:lnTo>
                    <a:pt x="475" y="112"/>
                  </a:lnTo>
                  <a:lnTo>
                    <a:pt x="475" y="125"/>
                  </a:lnTo>
                  <a:cubicBezTo>
                    <a:pt x="462" y="106"/>
                    <a:pt x="456" y="87"/>
                    <a:pt x="443" y="68"/>
                  </a:cubicBezTo>
                  <a:cubicBezTo>
                    <a:pt x="417" y="21"/>
                    <a:pt x="384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7" name="Google Shape;522;p4"/>
            <p:cNvSpPr/>
            <p:nvPr/>
          </p:nvSpPr>
          <p:spPr>
            <a:xfrm>
              <a:off x="2287875" y="2650600"/>
              <a:ext cx="11850" cy="15200"/>
            </a:xfrm>
            <a:custGeom>
              <a:avLst/>
              <a:gdLst/>
              <a:ahLst/>
              <a:cxnLst/>
              <a:rect l="l" t="t" r="r" b="b"/>
              <a:pathLst>
                <a:path w="474" h="608" extrusionOk="0">
                  <a:moveTo>
                    <a:pt x="323" y="1"/>
                  </a:moveTo>
                  <a:cubicBezTo>
                    <a:pt x="258" y="1"/>
                    <a:pt x="181" y="50"/>
                    <a:pt x="146" y="93"/>
                  </a:cubicBezTo>
                  <a:cubicBezTo>
                    <a:pt x="64" y="200"/>
                    <a:pt x="1" y="389"/>
                    <a:pt x="64" y="515"/>
                  </a:cubicBezTo>
                  <a:lnTo>
                    <a:pt x="76" y="534"/>
                  </a:lnTo>
                  <a:cubicBezTo>
                    <a:pt x="105" y="587"/>
                    <a:pt x="145" y="608"/>
                    <a:pt x="187" y="608"/>
                  </a:cubicBezTo>
                  <a:cubicBezTo>
                    <a:pt x="245" y="608"/>
                    <a:pt x="307" y="567"/>
                    <a:pt x="348" y="515"/>
                  </a:cubicBezTo>
                  <a:cubicBezTo>
                    <a:pt x="448" y="402"/>
                    <a:pt x="474" y="244"/>
                    <a:pt x="430" y="99"/>
                  </a:cubicBezTo>
                  <a:cubicBezTo>
                    <a:pt x="430" y="93"/>
                    <a:pt x="423" y="80"/>
                    <a:pt x="417" y="74"/>
                  </a:cubicBezTo>
                  <a:cubicBezTo>
                    <a:pt x="400" y="20"/>
                    <a:pt x="364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8" name="Google Shape;523;p4"/>
            <p:cNvSpPr/>
            <p:nvPr/>
          </p:nvSpPr>
          <p:spPr>
            <a:xfrm>
              <a:off x="2310900" y="2638700"/>
              <a:ext cx="11050" cy="10925"/>
            </a:xfrm>
            <a:custGeom>
              <a:avLst/>
              <a:gdLst/>
              <a:ahLst/>
              <a:cxnLst/>
              <a:rect l="l" t="t" r="r" b="b"/>
              <a:pathLst>
                <a:path w="442" h="437" extrusionOk="0">
                  <a:moveTo>
                    <a:pt x="298" y="1"/>
                  </a:moveTo>
                  <a:cubicBezTo>
                    <a:pt x="265" y="1"/>
                    <a:pt x="229" y="20"/>
                    <a:pt x="215" y="39"/>
                  </a:cubicBezTo>
                  <a:lnTo>
                    <a:pt x="202" y="52"/>
                  </a:lnTo>
                  <a:cubicBezTo>
                    <a:pt x="127" y="121"/>
                    <a:pt x="0" y="436"/>
                    <a:pt x="202" y="436"/>
                  </a:cubicBezTo>
                  <a:cubicBezTo>
                    <a:pt x="291" y="436"/>
                    <a:pt x="341" y="342"/>
                    <a:pt x="385" y="279"/>
                  </a:cubicBezTo>
                  <a:cubicBezTo>
                    <a:pt x="423" y="216"/>
                    <a:pt x="442" y="77"/>
                    <a:pt x="360" y="26"/>
                  </a:cubicBezTo>
                  <a:lnTo>
                    <a:pt x="328" y="7"/>
                  </a:lnTo>
                  <a:cubicBezTo>
                    <a:pt x="319" y="3"/>
                    <a:pt x="309" y="1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524;p4"/>
          <p:cNvGrpSpPr/>
          <p:nvPr/>
        </p:nvGrpSpPr>
        <p:grpSpPr>
          <a:xfrm>
            <a:off x="17034745" y="3773925"/>
            <a:ext cx="887138" cy="3495526"/>
            <a:chOff x="1535150" y="2784850"/>
            <a:chExt cx="114650" cy="451700"/>
          </a:xfrm>
        </p:grpSpPr>
        <p:sp>
          <p:nvSpPr>
            <p:cNvPr id="1049169" name="Google Shape;525;p4"/>
            <p:cNvSpPr/>
            <p:nvPr/>
          </p:nvSpPr>
          <p:spPr>
            <a:xfrm>
              <a:off x="1535150" y="2784850"/>
              <a:ext cx="114650" cy="451700"/>
            </a:xfrm>
            <a:custGeom>
              <a:avLst/>
              <a:gdLst/>
              <a:ahLst/>
              <a:cxnLst/>
              <a:rect l="l" t="t" r="r" b="b"/>
              <a:pathLst>
                <a:path w="4586" h="18068" extrusionOk="0">
                  <a:moveTo>
                    <a:pt x="2227" y="1"/>
                  </a:moveTo>
                  <a:cubicBezTo>
                    <a:pt x="1286" y="1"/>
                    <a:pt x="294" y="840"/>
                    <a:pt x="215" y="3193"/>
                  </a:cubicBezTo>
                  <a:cubicBezTo>
                    <a:pt x="170" y="4562"/>
                    <a:pt x="183" y="5930"/>
                    <a:pt x="158" y="7305"/>
                  </a:cubicBezTo>
                  <a:cubicBezTo>
                    <a:pt x="133" y="9084"/>
                    <a:pt x="13" y="10843"/>
                    <a:pt x="6" y="12622"/>
                  </a:cubicBezTo>
                  <a:cubicBezTo>
                    <a:pt x="0" y="16388"/>
                    <a:pt x="128" y="18068"/>
                    <a:pt x="1104" y="18068"/>
                  </a:cubicBezTo>
                  <a:cubicBezTo>
                    <a:pt x="1147" y="18068"/>
                    <a:pt x="1191" y="18065"/>
                    <a:pt x="1236" y="18058"/>
                  </a:cubicBezTo>
                  <a:cubicBezTo>
                    <a:pt x="3198" y="17794"/>
                    <a:pt x="3526" y="16412"/>
                    <a:pt x="3627" y="14918"/>
                  </a:cubicBezTo>
                  <a:cubicBezTo>
                    <a:pt x="3791" y="12401"/>
                    <a:pt x="3879" y="9714"/>
                    <a:pt x="3974" y="7261"/>
                  </a:cubicBezTo>
                  <a:cubicBezTo>
                    <a:pt x="4049" y="5287"/>
                    <a:pt x="4585" y="2997"/>
                    <a:pt x="3841" y="1099"/>
                  </a:cubicBezTo>
                  <a:cubicBezTo>
                    <a:pt x="3587" y="457"/>
                    <a:pt x="2920" y="1"/>
                    <a:pt x="2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0" name="Google Shape;526;p4"/>
            <p:cNvSpPr/>
            <p:nvPr/>
          </p:nvSpPr>
          <p:spPr>
            <a:xfrm>
              <a:off x="1603575" y="2822400"/>
              <a:ext cx="10275" cy="9500"/>
            </a:xfrm>
            <a:custGeom>
              <a:avLst/>
              <a:gdLst/>
              <a:ahLst/>
              <a:cxnLst/>
              <a:rect l="l" t="t" r="r" b="b"/>
              <a:pathLst>
                <a:path w="411" h="380" extrusionOk="0">
                  <a:moveTo>
                    <a:pt x="297" y="1"/>
                  </a:moveTo>
                  <a:cubicBezTo>
                    <a:pt x="183" y="13"/>
                    <a:pt x="82" y="83"/>
                    <a:pt x="38" y="190"/>
                  </a:cubicBezTo>
                  <a:cubicBezTo>
                    <a:pt x="0" y="266"/>
                    <a:pt x="7" y="379"/>
                    <a:pt x="120" y="379"/>
                  </a:cubicBezTo>
                  <a:cubicBezTo>
                    <a:pt x="234" y="367"/>
                    <a:pt x="328" y="297"/>
                    <a:pt x="379" y="190"/>
                  </a:cubicBezTo>
                  <a:cubicBezTo>
                    <a:pt x="410" y="121"/>
                    <a:pt x="410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1" name="Google Shape;527;p4"/>
            <p:cNvSpPr/>
            <p:nvPr/>
          </p:nvSpPr>
          <p:spPr>
            <a:xfrm>
              <a:off x="1610825" y="2836800"/>
              <a:ext cx="8375" cy="7550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12" y="0"/>
                  </a:moveTo>
                  <a:cubicBezTo>
                    <a:pt x="191" y="0"/>
                    <a:pt x="171" y="2"/>
                    <a:pt x="152" y="5"/>
                  </a:cubicBezTo>
                  <a:cubicBezTo>
                    <a:pt x="101" y="18"/>
                    <a:pt x="1" y="100"/>
                    <a:pt x="26" y="169"/>
                  </a:cubicBezTo>
                  <a:cubicBezTo>
                    <a:pt x="11" y="237"/>
                    <a:pt x="30" y="301"/>
                    <a:pt x="95" y="301"/>
                  </a:cubicBezTo>
                  <a:cubicBezTo>
                    <a:pt x="114" y="301"/>
                    <a:pt x="137" y="295"/>
                    <a:pt x="164" y="282"/>
                  </a:cubicBezTo>
                  <a:cubicBezTo>
                    <a:pt x="221" y="257"/>
                    <a:pt x="272" y="207"/>
                    <a:pt x="297" y="150"/>
                  </a:cubicBezTo>
                  <a:cubicBezTo>
                    <a:pt x="316" y="112"/>
                    <a:pt x="335" y="18"/>
                    <a:pt x="272" y="5"/>
                  </a:cubicBezTo>
                  <a:cubicBezTo>
                    <a:pt x="253" y="2"/>
                    <a:pt x="232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2" name="Google Shape;528;p4"/>
            <p:cNvSpPr/>
            <p:nvPr/>
          </p:nvSpPr>
          <p:spPr>
            <a:xfrm>
              <a:off x="1600900" y="2847325"/>
              <a:ext cx="12150" cy="7275"/>
            </a:xfrm>
            <a:custGeom>
              <a:avLst/>
              <a:gdLst/>
              <a:ahLst/>
              <a:cxnLst/>
              <a:rect l="l" t="t" r="r" b="b"/>
              <a:pathLst>
                <a:path w="486" h="291" extrusionOk="0">
                  <a:moveTo>
                    <a:pt x="316" y="0"/>
                  </a:moveTo>
                  <a:cubicBezTo>
                    <a:pt x="183" y="0"/>
                    <a:pt x="0" y="290"/>
                    <a:pt x="177" y="290"/>
                  </a:cubicBezTo>
                  <a:cubicBezTo>
                    <a:pt x="303" y="290"/>
                    <a:pt x="486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3" name="Google Shape;529;p4"/>
            <p:cNvSpPr/>
            <p:nvPr/>
          </p:nvSpPr>
          <p:spPr>
            <a:xfrm>
              <a:off x="1591125" y="2833450"/>
              <a:ext cx="7825" cy="6275"/>
            </a:xfrm>
            <a:custGeom>
              <a:avLst/>
              <a:gdLst/>
              <a:ahLst/>
              <a:cxnLst/>
              <a:rect l="l" t="t" r="r" b="b"/>
              <a:pathLst>
                <a:path w="313" h="251" extrusionOk="0">
                  <a:moveTo>
                    <a:pt x="236" y="0"/>
                  </a:moveTo>
                  <a:cubicBezTo>
                    <a:pt x="227" y="0"/>
                    <a:pt x="218" y="2"/>
                    <a:pt x="208" y="7"/>
                  </a:cubicBezTo>
                  <a:cubicBezTo>
                    <a:pt x="114" y="25"/>
                    <a:pt x="0" y="164"/>
                    <a:pt x="107" y="240"/>
                  </a:cubicBezTo>
                  <a:cubicBezTo>
                    <a:pt x="118" y="248"/>
                    <a:pt x="130" y="251"/>
                    <a:pt x="141" y="251"/>
                  </a:cubicBezTo>
                  <a:cubicBezTo>
                    <a:pt x="177" y="251"/>
                    <a:pt x="214" y="220"/>
                    <a:pt x="233" y="196"/>
                  </a:cubicBezTo>
                  <a:lnTo>
                    <a:pt x="246" y="177"/>
                  </a:lnTo>
                  <a:cubicBezTo>
                    <a:pt x="265" y="152"/>
                    <a:pt x="284" y="126"/>
                    <a:pt x="297" y="95"/>
                  </a:cubicBezTo>
                  <a:cubicBezTo>
                    <a:pt x="312" y="48"/>
                    <a:pt x="28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4" name="Google Shape;530;p4"/>
            <p:cNvSpPr/>
            <p:nvPr/>
          </p:nvSpPr>
          <p:spPr>
            <a:xfrm>
              <a:off x="1586725" y="2802425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68" y="1"/>
                  </a:moveTo>
                  <a:cubicBezTo>
                    <a:pt x="157" y="1"/>
                    <a:pt x="145" y="4"/>
                    <a:pt x="132" y="11"/>
                  </a:cubicBezTo>
                  <a:cubicBezTo>
                    <a:pt x="107" y="24"/>
                    <a:pt x="82" y="43"/>
                    <a:pt x="63" y="62"/>
                  </a:cubicBezTo>
                  <a:cubicBezTo>
                    <a:pt x="0" y="124"/>
                    <a:pt x="26" y="187"/>
                    <a:pt x="78" y="187"/>
                  </a:cubicBezTo>
                  <a:cubicBezTo>
                    <a:pt x="99" y="187"/>
                    <a:pt x="125" y="176"/>
                    <a:pt x="151" y="150"/>
                  </a:cubicBezTo>
                  <a:cubicBezTo>
                    <a:pt x="170" y="131"/>
                    <a:pt x="189" y="106"/>
                    <a:pt x="201" y="81"/>
                  </a:cubicBezTo>
                  <a:cubicBezTo>
                    <a:pt x="226" y="3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5" name="Google Shape;531;p4"/>
            <p:cNvSpPr/>
            <p:nvPr/>
          </p:nvSpPr>
          <p:spPr>
            <a:xfrm>
              <a:off x="1550925" y="3002675"/>
              <a:ext cx="5525" cy="4500"/>
            </a:xfrm>
            <a:custGeom>
              <a:avLst/>
              <a:gdLst/>
              <a:ahLst/>
              <a:cxnLst/>
              <a:rect l="l" t="t" r="r" b="b"/>
              <a:pathLst>
                <a:path w="221" h="180" extrusionOk="0">
                  <a:moveTo>
                    <a:pt x="121" y="0"/>
                  </a:moveTo>
                  <a:cubicBezTo>
                    <a:pt x="91" y="0"/>
                    <a:pt x="54" y="33"/>
                    <a:pt x="44" y="49"/>
                  </a:cubicBezTo>
                  <a:cubicBezTo>
                    <a:pt x="38" y="55"/>
                    <a:pt x="38" y="62"/>
                    <a:pt x="31" y="74"/>
                  </a:cubicBezTo>
                  <a:cubicBezTo>
                    <a:pt x="1" y="120"/>
                    <a:pt x="7" y="179"/>
                    <a:pt x="55" y="179"/>
                  </a:cubicBezTo>
                  <a:cubicBezTo>
                    <a:pt x="66" y="179"/>
                    <a:pt x="79" y="176"/>
                    <a:pt x="94" y="169"/>
                  </a:cubicBezTo>
                  <a:cubicBezTo>
                    <a:pt x="139" y="150"/>
                    <a:pt x="221" y="55"/>
                    <a:pt x="151" y="11"/>
                  </a:cubicBezTo>
                  <a:lnTo>
                    <a:pt x="139" y="5"/>
                  </a:lnTo>
                  <a:cubicBezTo>
                    <a:pt x="133" y="2"/>
                    <a:pt x="127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6" name="Google Shape;532;p4"/>
            <p:cNvSpPr/>
            <p:nvPr/>
          </p:nvSpPr>
          <p:spPr>
            <a:xfrm>
              <a:off x="1550425" y="2984650"/>
              <a:ext cx="7300" cy="4275"/>
            </a:xfrm>
            <a:custGeom>
              <a:avLst/>
              <a:gdLst/>
              <a:ahLst/>
              <a:cxnLst/>
              <a:rect l="l" t="t" r="r" b="b"/>
              <a:pathLst>
                <a:path w="292" h="171" extrusionOk="0">
                  <a:moveTo>
                    <a:pt x="184" y="1"/>
                  </a:moveTo>
                  <a:cubicBezTo>
                    <a:pt x="108" y="1"/>
                    <a:pt x="1" y="171"/>
                    <a:pt x="108" y="171"/>
                  </a:cubicBezTo>
                  <a:cubicBezTo>
                    <a:pt x="184" y="171"/>
                    <a:pt x="29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7" name="Google Shape;533;p4"/>
            <p:cNvSpPr/>
            <p:nvPr/>
          </p:nvSpPr>
          <p:spPr>
            <a:xfrm>
              <a:off x="1569525" y="2961650"/>
              <a:ext cx="9275" cy="7525"/>
            </a:xfrm>
            <a:custGeom>
              <a:avLst/>
              <a:gdLst/>
              <a:ahLst/>
              <a:cxnLst/>
              <a:rect l="l" t="t" r="r" b="b"/>
              <a:pathLst>
                <a:path w="371" h="301" extrusionOk="0">
                  <a:moveTo>
                    <a:pt x="259" y="1"/>
                  </a:moveTo>
                  <a:cubicBezTo>
                    <a:pt x="227" y="1"/>
                    <a:pt x="191" y="13"/>
                    <a:pt x="158" y="38"/>
                  </a:cubicBezTo>
                  <a:cubicBezTo>
                    <a:pt x="88" y="88"/>
                    <a:pt x="38" y="164"/>
                    <a:pt x="13" y="246"/>
                  </a:cubicBezTo>
                  <a:cubicBezTo>
                    <a:pt x="0" y="286"/>
                    <a:pt x="22" y="301"/>
                    <a:pt x="50" y="301"/>
                  </a:cubicBezTo>
                  <a:cubicBezTo>
                    <a:pt x="65" y="301"/>
                    <a:pt x="81" y="297"/>
                    <a:pt x="95" y="290"/>
                  </a:cubicBezTo>
                  <a:cubicBezTo>
                    <a:pt x="105" y="295"/>
                    <a:pt x="116" y="297"/>
                    <a:pt x="127" y="297"/>
                  </a:cubicBezTo>
                  <a:cubicBezTo>
                    <a:pt x="206" y="297"/>
                    <a:pt x="301" y="194"/>
                    <a:pt x="328" y="145"/>
                  </a:cubicBezTo>
                  <a:cubicBezTo>
                    <a:pt x="370" y="51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8" name="Google Shape;534;p4"/>
            <p:cNvSpPr/>
            <p:nvPr/>
          </p:nvSpPr>
          <p:spPr>
            <a:xfrm>
              <a:off x="1588600" y="2976675"/>
              <a:ext cx="7750" cy="7225"/>
            </a:xfrm>
            <a:custGeom>
              <a:avLst/>
              <a:gdLst/>
              <a:ahLst/>
              <a:cxnLst/>
              <a:rect l="l" t="t" r="r" b="b"/>
              <a:pathLst>
                <a:path w="310" h="289" extrusionOk="0">
                  <a:moveTo>
                    <a:pt x="186" y="0"/>
                  </a:moveTo>
                  <a:cubicBezTo>
                    <a:pt x="170" y="0"/>
                    <a:pt x="155" y="2"/>
                    <a:pt x="139" y="4"/>
                  </a:cubicBezTo>
                  <a:cubicBezTo>
                    <a:pt x="82" y="4"/>
                    <a:pt x="0" y="80"/>
                    <a:pt x="19" y="143"/>
                  </a:cubicBezTo>
                  <a:cubicBezTo>
                    <a:pt x="38" y="187"/>
                    <a:pt x="19" y="219"/>
                    <a:pt x="51" y="263"/>
                  </a:cubicBezTo>
                  <a:cubicBezTo>
                    <a:pt x="62" y="281"/>
                    <a:pt x="78" y="288"/>
                    <a:pt x="96" y="288"/>
                  </a:cubicBezTo>
                  <a:cubicBezTo>
                    <a:pt x="161" y="288"/>
                    <a:pt x="257" y="195"/>
                    <a:pt x="271" y="156"/>
                  </a:cubicBezTo>
                  <a:lnTo>
                    <a:pt x="278" y="143"/>
                  </a:lnTo>
                  <a:cubicBezTo>
                    <a:pt x="290" y="99"/>
                    <a:pt x="309" y="36"/>
                    <a:pt x="252" y="11"/>
                  </a:cubicBezTo>
                  <a:cubicBezTo>
                    <a:pt x="230" y="3"/>
                    <a:pt x="208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9" name="Google Shape;535;p4"/>
            <p:cNvSpPr/>
            <p:nvPr/>
          </p:nvSpPr>
          <p:spPr>
            <a:xfrm>
              <a:off x="1578975" y="3004975"/>
              <a:ext cx="6175" cy="4925"/>
            </a:xfrm>
            <a:custGeom>
              <a:avLst/>
              <a:gdLst/>
              <a:ahLst/>
              <a:cxnLst/>
              <a:rect l="l" t="t" r="r" b="b"/>
              <a:pathLst>
                <a:path w="247" h="197" extrusionOk="0">
                  <a:moveTo>
                    <a:pt x="136" y="0"/>
                  </a:moveTo>
                  <a:cubicBezTo>
                    <a:pt x="121" y="0"/>
                    <a:pt x="107" y="5"/>
                    <a:pt x="95" y="14"/>
                  </a:cubicBezTo>
                  <a:cubicBezTo>
                    <a:pt x="82" y="20"/>
                    <a:pt x="70" y="33"/>
                    <a:pt x="57" y="39"/>
                  </a:cubicBezTo>
                  <a:cubicBezTo>
                    <a:pt x="51" y="45"/>
                    <a:pt x="45" y="52"/>
                    <a:pt x="38" y="58"/>
                  </a:cubicBezTo>
                  <a:cubicBezTo>
                    <a:pt x="32" y="71"/>
                    <a:pt x="26" y="77"/>
                    <a:pt x="19" y="89"/>
                  </a:cubicBezTo>
                  <a:cubicBezTo>
                    <a:pt x="13" y="96"/>
                    <a:pt x="13" y="102"/>
                    <a:pt x="13" y="108"/>
                  </a:cubicBezTo>
                  <a:cubicBezTo>
                    <a:pt x="7" y="121"/>
                    <a:pt x="0" y="134"/>
                    <a:pt x="0" y="146"/>
                  </a:cubicBezTo>
                  <a:lnTo>
                    <a:pt x="0" y="153"/>
                  </a:lnTo>
                  <a:cubicBezTo>
                    <a:pt x="0" y="178"/>
                    <a:pt x="19" y="197"/>
                    <a:pt x="45" y="197"/>
                  </a:cubicBezTo>
                  <a:lnTo>
                    <a:pt x="57" y="197"/>
                  </a:lnTo>
                  <a:cubicBezTo>
                    <a:pt x="114" y="190"/>
                    <a:pt x="246" y="83"/>
                    <a:pt x="183" y="20"/>
                  </a:cubicBezTo>
                  <a:cubicBezTo>
                    <a:pt x="170" y="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0" name="Google Shape;536;p4"/>
            <p:cNvSpPr/>
            <p:nvPr/>
          </p:nvSpPr>
          <p:spPr>
            <a:xfrm>
              <a:off x="1574400" y="298722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157" y="0"/>
                  </a:moveTo>
                  <a:cubicBezTo>
                    <a:pt x="149" y="0"/>
                    <a:pt x="141" y="2"/>
                    <a:pt x="133" y="5"/>
                  </a:cubicBezTo>
                  <a:cubicBezTo>
                    <a:pt x="64" y="24"/>
                    <a:pt x="7" y="80"/>
                    <a:pt x="1" y="156"/>
                  </a:cubicBezTo>
                  <a:cubicBezTo>
                    <a:pt x="1" y="194"/>
                    <a:pt x="1" y="213"/>
                    <a:pt x="26" y="232"/>
                  </a:cubicBezTo>
                  <a:cubicBezTo>
                    <a:pt x="38" y="239"/>
                    <a:pt x="51" y="243"/>
                    <a:pt x="64" y="243"/>
                  </a:cubicBezTo>
                  <a:cubicBezTo>
                    <a:pt x="105" y="243"/>
                    <a:pt x="147" y="210"/>
                    <a:pt x="171" y="181"/>
                  </a:cubicBezTo>
                  <a:cubicBezTo>
                    <a:pt x="190" y="150"/>
                    <a:pt x="209" y="112"/>
                    <a:pt x="215" y="80"/>
                  </a:cubicBezTo>
                  <a:cubicBezTo>
                    <a:pt x="231" y="38"/>
                    <a:pt x="198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1" name="Google Shape;537;p4"/>
            <p:cNvSpPr/>
            <p:nvPr/>
          </p:nvSpPr>
          <p:spPr>
            <a:xfrm>
              <a:off x="1600250" y="2946500"/>
              <a:ext cx="9500" cy="8625"/>
            </a:xfrm>
            <a:custGeom>
              <a:avLst/>
              <a:gdLst/>
              <a:ahLst/>
              <a:cxnLst/>
              <a:rect l="l" t="t" r="r" b="b"/>
              <a:pathLst>
                <a:path w="380" h="345" extrusionOk="0">
                  <a:moveTo>
                    <a:pt x="244" y="1"/>
                  </a:moveTo>
                  <a:cubicBezTo>
                    <a:pt x="159" y="1"/>
                    <a:pt x="65" y="122"/>
                    <a:pt x="45" y="183"/>
                  </a:cubicBezTo>
                  <a:cubicBezTo>
                    <a:pt x="32" y="215"/>
                    <a:pt x="26" y="253"/>
                    <a:pt x="14" y="290"/>
                  </a:cubicBezTo>
                  <a:cubicBezTo>
                    <a:pt x="1" y="331"/>
                    <a:pt x="16" y="345"/>
                    <a:pt x="40" y="345"/>
                  </a:cubicBezTo>
                  <a:cubicBezTo>
                    <a:pt x="76" y="345"/>
                    <a:pt x="133" y="313"/>
                    <a:pt x="152" y="290"/>
                  </a:cubicBezTo>
                  <a:cubicBezTo>
                    <a:pt x="159" y="278"/>
                    <a:pt x="171" y="271"/>
                    <a:pt x="184" y="265"/>
                  </a:cubicBezTo>
                  <a:cubicBezTo>
                    <a:pt x="253" y="240"/>
                    <a:pt x="379" y="101"/>
                    <a:pt x="304" y="25"/>
                  </a:cubicBezTo>
                  <a:cubicBezTo>
                    <a:pt x="285" y="8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2" name="Google Shape;538;p4"/>
            <p:cNvSpPr/>
            <p:nvPr/>
          </p:nvSpPr>
          <p:spPr>
            <a:xfrm>
              <a:off x="1565675" y="2932600"/>
              <a:ext cx="4825" cy="4900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143" y="1"/>
                  </a:moveTo>
                  <a:cubicBezTo>
                    <a:pt x="87" y="1"/>
                    <a:pt x="1" y="65"/>
                    <a:pt x="9" y="127"/>
                  </a:cubicBezTo>
                  <a:cubicBezTo>
                    <a:pt x="9" y="134"/>
                    <a:pt x="9" y="146"/>
                    <a:pt x="9" y="153"/>
                  </a:cubicBezTo>
                  <a:cubicBezTo>
                    <a:pt x="15" y="184"/>
                    <a:pt x="32" y="196"/>
                    <a:pt x="53" y="196"/>
                  </a:cubicBezTo>
                  <a:cubicBezTo>
                    <a:pt x="80" y="196"/>
                    <a:pt x="114" y="177"/>
                    <a:pt x="141" y="153"/>
                  </a:cubicBezTo>
                  <a:cubicBezTo>
                    <a:pt x="141" y="154"/>
                    <a:pt x="141" y="155"/>
                    <a:pt x="142" y="155"/>
                  </a:cubicBezTo>
                  <a:cubicBezTo>
                    <a:pt x="143" y="155"/>
                    <a:pt x="146" y="148"/>
                    <a:pt x="160" y="134"/>
                  </a:cubicBezTo>
                  <a:cubicBezTo>
                    <a:pt x="160" y="134"/>
                    <a:pt x="160" y="127"/>
                    <a:pt x="160" y="127"/>
                  </a:cubicBezTo>
                  <a:cubicBezTo>
                    <a:pt x="167" y="115"/>
                    <a:pt x="173" y="102"/>
                    <a:pt x="173" y="90"/>
                  </a:cubicBezTo>
                  <a:lnTo>
                    <a:pt x="179" y="96"/>
                  </a:lnTo>
                  <a:cubicBezTo>
                    <a:pt x="186" y="83"/>
                    <a:pt x="186" y="77"/>
                    <a:pt x="186" y="64"/>
                  </a:cubicBezTo>
                  <a:cubicBezTo>
                    <a:pt x="192" y="19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3" name="Google Shape;539;p4"/>
            <p:cNvSpPr/>
            <p:nvPr/>
          </p:nvSpPr>
          <p:spPr>
            <a:xfrm>
              <a:off x="1576300" y="3116100"/>
              <a:ext cx="6775" cy="6225"/>
            </a:xfrm>
            <a:custGeom>
              <a:avLst/>
              <a:gdLst/>
              <a:ahLst/>
              <a:cxnLst/>
              <a:rect l="l" t="t" r="r" b="b"/>
              <a:pathLst>
                <a:path w="271" h="249" extrusionOk="0">
                  <a:moveTo>
                    <a:pt x="193" y="1"/>
                  </a:moveTo>
                  <a:cubicBezTo>
                    <a:pt x="186" y="1"/>
                    <a:pt x="178" y="1"/>
                    <a:pt x="171" y="3"/>
                  </a:cubicBezTo>
                  <a:cubicBezTo>
                    <a:pt x="95" y="28"/>
                    <a:pt x="38" y="85"/>
                    <a:pt x="19" y="154"/>
                  </a:cubicBezTo>
                  <a:cubicBezTo>
                    <a:pt x="1" y="218"/>
                    <a:pt x="39" y="249"/>
                    <a:pt x="86" y="249"/>
                  </a:cubicBezTo>
                  <a:cubicBezTo>
                    <a:pt x="103" y="249"/>
                    <a:pt x="122" y="245"/>
                    <a:pt x="139" y="236"/>
                  </a:cubicBezTo>
                  <a:cubicBezTo>
                    <a:pt x="196" y="211"/>
                    <a:pt x="240" y="167"/>
                    <a:pt x="259" y="103"/>
                  </a:cubicBezTo>
                  <a:cubicBezTo>
                    <a:pt x="270" y="47"/>
                    <a:pt x="251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4" name="Google Shape;540;p4"/>
            <p:cNvSpPr/>
            <p:nvPr/>
          </p:nvSpPr>
          <p:spPr>
            <a:xfrm>
              <a:off x="1569850" y="3098575"/>
              <a:ext cx="6000" cy="3950"/>
            </a:xfrm>
            <a:custGeom>
              <a:avLst/>
              <a:gdLst/>
              <a:ahLst/>
              <a:cxnLst/>
              <a:rect l="l" t="t" r="r" b="b"/>
              <a:pathLst>
                <a:path w="240" h="158" extrusionOk="0">
                  <a:moveTo>
                    <a:pt x="194" y="1"/>
                  </a:moveTo>
                  <a:cubicBezTo>
                    <a:pt x="190" y="1"/>
                    <a:pt x="186" y="2"/>
                    <a:pt x="183" y="3"/>
                  </a:cubicBezTo>
                  <a:lnTo>
                    <a:pt x="164" y="3"/>
                  </a:lnTo>
                  <a:cubicBezTo>
                    <a:pt x="157" y="2"/>
                    <a:pt x="151" y="1"/>
                    <a:pt x="145" y="1"/>
                  </a:cubicBezTo>
                  <a:cubicBezTo>
                    <a:pt x="55" y="1"/>
                    <a:pt x="1" y="157"/>
                    <a:pt x="77" y="157"/>
                  </a:cubicBezTo>
                  <a:cubicBezTo>
                    <a:pt x="82" y="157"/>
                    <a:pt x="88" y="156"/>
                    <a:pt x="94" y="155"/>
                  </a:cubicBezTo>
                  <a:cubicBezTo>
                    <a:pt x="138" y="149"/>
                    <a:pt x="189" y="117"/>
                    <a:pt x="214" y="73"/>
                  </a:cubicBezTo>
                  <a:cubicBezTo>
                    <a:pt x="220" y="67"/>
                    <a:pt x="239" y="41"/>
                    <a:pt x="227" y="22"/>
                  </a:cubicBezTo>
                  <a:lnTo>
                    <a:pt x="220" y="16"/>
                  </a:lnTo>
                  <a:cubicBezTo>
                    <a:pt x="216" y="7"/>
                    <a:pt x="204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5" name="Google Shape;541;p4"/>
            <p:cNvSpPr/>
            <p:nvPr/>
          </p:nvSpPr>
          <p:spPr>
            <a:xfrm>
              <a:off x="1598325" y="3074900"/>
              <a:ext cx="8175" cy="6750"/>
            </a:xfrm>
            <a:custGeom>
              <a:avLst/>
              <a:gdLst/>
              <a:ahLst/>
              <a:cxnLst/>
              <a:rect l="l" t="t" r="r" b="b"/>
              <a:pathLst>
                <a:path w="327" h="270" extrusionOk="0">
                  <a:moveTo>
                    <a:pt x="246" y="1"/>
                  </a:moveTo>
                  <a:cubicBezTo>
                    <a:pt x="212" y="1"/>
                    <a:pt x="171" y="14"/>
                    <a:pt x="141" y="30"/>
                  </a:cubicBezTo>
                  <a:cubicBezTo>
                    <a:pt x="78" y="74"/>
                    <a:pt x="34" y="137"/>
                    <a:pt x="15" y="213"/>
                  </a:cubicBezTo>
                  <a:cubicBezTo>
                    <a:pt x="0" y="247"/>
                    <a:pt x="12" y="269"/>
                    <a:pt x="38" y="269"/>
                  </a:cubicBezTo>
                  <a:cubicBezTo>
                    <a:pt x="46" y="269"/>
                    <a:pt x="55" y="267"/>
                    <a:pt x="65" y="263"/>
                  </a:cubicBezTo>
                  <a:cubicBezTo>
                    <a:pt x="72" y="257"/>
                    <a:pt x="78" y="257"/>
                    <a:pt x="84" y="250"/>
                  </a:cubicBezTo>
                  <a:lnTo>
                    <a:pt x="84" y="257"/>
                  </a:lnTo>
                  <a:cubicBezTo>
                    <a:pt x="97" y="264"/>
                    <a:pt x="110" y="267"/>
                    <a:pt x="124" y="267"/>
                  </a:cubicBezTo>
                  <a:cubicBezTo>
                    <a:pt x="205" y="267"/>
                    <a:pt x="294" y="152"/>
                    <a:pt x="305" y="93"/>
                  </a:cubicBezTo>
                  <a:cubicBezTo>
                    <a:pt x="327" y="24"/>
                    <a:pt x="292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6" name="Google Shape;542;p4"/>
            <p:cNvSpPr/>
            <p:nvPr/>
          </p:nvSpPr>
          <p:spPr>
            <a:xfrm>
              <a:off x="1608150" y="3099675"/>
              <a:ext cx="4900" cy="6950"/>
            </a:xfrm>
            <a:custGeom>
              <a:avLst/>
              <a:gdLst/>
              <a:ahLst/>
              <a:cxnLst/>
              <a:rect l="l" t="t" r="r" b="b"/>
              <a:pathLst>
                <a:path w="196" h="278" extrusionOk="0">
                  <a:moveTo>
                    <a:pt x="127" y="0"/>
                  </a:moveTo>
                  <a:cubicBezTo>
                    <a:pt x="90" y="0"/>
                    <a:pt x="41" y="57"/>
                    <a:pt x="32" y="86"/>
                  </a:cubicBezTo>
                  <a:cubicBezTo>
                    <a:pt x="7" y="136"/>
                    <a:pt x="0" y="193"/>
                    <a:pt x="7" y="243"/>
                  </a:cubicBezTo>
                  <a:cubicBezTo>
                    <a:pt x="13" y="268"/>
                    <a:pt x="27" y="278"/>
                    <a:pt x="45" y="278"/>
                  </a:cubicBezTo>
                  <a:cubicBezTo>
                    <a:pt x="95" y="278"/>
                    <a:pt x="174" y="199"/>
                    <a:pt x="183" y="161"/>
                  </a:cubicBezTo>
                  <a:cubicBezTo>
                    <a:pt x="196" y="117"/>
                    <a:pt x="183" y="67"/>
                    <a:pt x="158" y="23"/>
                  </a:cubicBezTo>
                  <a:cubicBezTo>
                    <a:pt x="150" y="7"/>
                    <a:pt x="13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7" name="Google Shape;543;p4"/>
            <p:cNvSpPr/>
            <p:nvPr/>
          </p:nvSpPr>
          <p:spPr>
            <a:xfrm>
              <a:off x="1599125" y="3132900"/>
              <a:ext cx="8250" cy="6000"/>
            </a:xfrm>
            <a:custGeom>
              <a:avLst/>
              <a:gdLst/>
              <a:ahLst/>
              <a:cxnLst/>
              <a:rect l="l" t="t" r="r" b="b"/>
              <a:pathLst>
                <a:path w="330" h="240" extrusionOk="0">
                  <a:moveTo>
                    <a:pt x="169" y="1"/>
                  </a:moveTo>
                  <a:cubicBezTo>
                    <a:pt x="133" y="1"/>
                    <a:pt x="100" y="36"/>
                    <a:pt x="84" y="62"/>
                  </a:cubicBezTo>
                  <a:lnTo>
                    <a:pt x="52" y="94"/>
                  </a:lnTo>
                  <a:cubicBezTo>
                    <a:pt x="0" y="156"/>
                    <a:pt x="21" y="239"/>
                    <a:pt x="89" y="239"/>
                  </a:cubicBezTo>
                  <a:cubicBezTo>
                    <a:pt x="104" y="239"/>
                    <a:pt x="121" y="235"/>
                    <a:pt x="141" y="226"/>
                  </a:cubicBezTo>
                  <a:cubicBezTo>
                    <a:pt x="185" y="207"/>
                    <a:pt x="330" y="50"/>
                    <a:pt x="216" y="12"/>
                  </a:cubicBezTo>
                  <a:lnTo>
                    <a:pt x="191" y="5"/>
                  </a:lnTo>
                  <a:cubicBezTo>
                    <a:pt x="184" y="2"/>
                    <a:pt x="17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8" name="Google Shape;544;p4"/>
            <p:cNvSpPr/>
            <p:nvPr/>
          </p:nvSpPr>
          <p:spPr>
            <a:xfrm>
              <a:off x="1594425" y="3096475"/>
              <a:ext cx="4975" cy="4100"/>
            </a:xfrm>
            <a:custGeom>
              <a:avLst/>
              <a:gdLst/>
              <a:ahLst/>
              <a:cxnLst/>
              <a:rect l="l" t="t" r="r" b="b"/>
              <a:pathLst>
                <a:path w="199" h="164" extrusionOk="0">
                  <a:moveTo>
                    <a:pt x="139" y="0"/>
                  </a:moveTo>
                  <a:cubicBezTo>
                    <a:pt x="96" y="0"/>
                    <a:pt x="40" y="19"/>
                    <a:pt x="19" y="43"/>
                  </a:cubicBezTo>
                  <a:cubicBezTo>
                    <a:pt x="7" y="69"/>
                    <a:pt x="1" y="94"/>
                    <a:pt x="1" y="125"/>
                  </a:cubicBezTo>
                  <a:cubicBezTo>
                    <a:pt x="3" y="153"/>
                    <a:pt x="18" y="164"/>
                    <a:pt x="38" y="164"/>
                  </a:cubicBezTo>
                  <a:cubicBezTo>
                    <a:pt x="66" y="164"/>
                    <a:pt x="104" y="141"/>
                    <a:pt x="127" y="119"/>
                  </a:cubicBezTo>
                  <a:cubicBezTo>
                    <a:pt x="158" y="106"/>
                    <a:pt x="177" y="75"/>
                    <a:pt x="190" y="43"/>
                  </a:cubicBezTo>
                  <a:cubicBezTo>
                    <a:pt x="198" y="12"/>
                    <a:pt x="17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9" name="Google Shape;545;p4"/>
            <p:cNvSpPr/>
            <p:nvPr/>
          </p:nvSpPr>
          <p:spPr>
            <a:xfrm>
              <a:off x="1584750" y="3172225"/>
              <a:ext cx="8750" cy="5875"/>
            </a:xfrm>
            <a:custGeom>
              <a:avLst/>
              <a:gdLst/>
              <a:ahLst/>
              <a:cxnLst/>
              <a:rect l="l" t="t" r="r" b="b"/>
              <a:pathLst>
                <a:path w="350" h="235" extrusionOk="0">
                  <a:moveTo>
                    <a:pt x="211" y="1"/>
                  </a:moveTo>
                  <a:cubicBezTo>
                    <a:pt x="123" y="1"/>
                    <a:pt x="1" y="116"/>
                    <a:pt x="60" y="198"/>
                  </a:cubicBezTo>
                  <a:lnTo>
                    <a:pt x="66" y="211"/>
                  </a:lnTo>
                  <a:cubicBezTo>
                    <a:pt x="79" y="228"/>
                    <a:pt x="95" y="235"/>
                    <a:pt x="112" y="235"/>
                  </a:cubicBezTo>
                  <a:cubicBezTo>
                    <a:pt x="208" y="235"/>
                    <a:pt x="349" y="24"/>
                    <a:pt x="243" y="3"/>
                  </a:cubicBezTo>
                  <a:lnTo>
                    <a:pt x="230" y="3"/>
                  </a:lnTo>
                  <a:cubicBezTo>
                    <a:pt x="224" y="2"/>
                    <a:pt x="218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0" name="Google Shape;546;p4"/>
            <p:cNvSpPr/>
            <p:nvPr/>
          </p:nvSpPr>
          <p:spPr>
            <a:xfrm>
              <a:off x="1569825" y="3212325"/>
              <a:ext cx="12650" cy="7450"/>
            </a:xfrm>
            <a:custGeom>
              <a:avLst/>
              <a:gdLst/>
              <a:ahLst/>
              <a:cxnLst/>
              <a:rect l="l" t="t" r="r" b="b"/>
              <a:pathLst>
                <a:path w="506" h="298" extrusionOk="0">
                  <a:moveTo>
                    <a:pt x="322" y="1"/>
                  </a:moveTo>
                  <a:cubicBezTo>
                    <a:pt x="190" y="1"/>
                    <a:pt x="1" y="297"/>
                    <a:pt x="184" y="297"/>
                  </a:cubicBezTo>
                  <a:cubicBezTo>
                    <a:pt x="316" y="297"/>
                    <a:pt x="505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1" name="Google Shape;547;p4"/>
            <p:cNvSpPr/>
            <p:nvPr/>
          </p:nvSpPr>
          <p:spPr>
            <a:xfrm>
              <a:off x="1555950" y="3199675"/>
              <a:ext cx="6650" cy="7025"/>
            </a:xfrm>
            <a:custGeom>
              <a:avLst/>
              <a:gdLst/>
              <a:ahLst/>
              <a:cxnLst/>
              <a:rect l="l" t="t" r="r" b="b"/>
              <a:pathLst>
                <a:path w="266" h="281" extrusionOk="0">
                  <a:moveTo>
                    <a:pt x="212" y="1"/>
                  </a:moveTo>
                  <a:cubicBezTo>
                    <a:pt x="160" y="1"/>
                    <a:pt x="88" y="58"/>
                    <a:pt x="70" y="84"/>
                  </a:cubicBezTo>
                  <a:cubicBezTo>
                    <a:pt x="64" y="97"/>
                    <a:pt x="64" y="103"/>
                    <a:pt x="57" y="109"/>
                  </a:cubicBezTo>
                  <a:cubicBezTo>
                    <a:pt x="20" y="160"/>
                    <a:pt x="1" y="223"/>
                    <a:pt x="57" y="261"/>
                  </a:cubicBezTo>
                  <a:cubicBezTo>
                    <a:pt x="83" y="273"/>
                    <a:pt x="108" y="280"/>
                    <a:pt x="127" y="280"/>
                  </a:cubicBezTo>
                  <a:cubicBezTo>
                    <a:pt x="131" y="281"/>
                    <a:pt x="136" y="281"/>
                    <a:pt x="140" y="281"/>
                  </a:cubicBezTo>
                  <a:cubicBezTo>
                    <a:pt x="198" y="281"/>
                    <a:pt x="253" y="206"/>
                    <a:pt x="259" y="154"/>
                  </a:cubicBezTo>
                  <a:cubicBezTo>
                    <a:pt x="266" y="116"/>
                    <a:pt x="266" y="78"/>
                    <a:pt x="259" y="40"/>
                  </a:cubicBezTo>
                  <a:cubicBezTo>
                    <a:pt x="252" y="11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2" name="Google Shape;548;p4"/>
            <p:cNvSpPr/>
            <p:nvPr/>
          </p:nvSpPr>
          <p:spPr>
            <a:xfrm>
              <a:off x="1581975" y="3196875"/>
              <a:ext cx="6950" cy="5575"/>
            </a:xfrm>
            <a:custGeom>
              <a:avLst/>
              <a:gdLst/>
              <a:ahLst/>
              <a:cxnLst/>
              <a:rect l="l" t="t" r="r" b="b"/>
              <a:pathLst>
                <a:path w="278" h="223" extrusionOk="0">
                  <a:moveTo>
                    <a:pt x="150" y="0"/>
                  </a:moveTo>
                  <a:cubicBezTo>
                    <a:pt x="126" y="0"/>
                    <a:pt x="103" y="7"/>
                    <a:pt x="82" y="20"/>
                  </a:cubicBezTo>
                  <a:cubicBezTo>
                    <a:pt x="32" y="45"/>
                    <a:pt x="0" y="95"/>
                    <a:pt x="7" y="158"/>
                  </a:cubicBezTo>
                  <a:cubicBezTo>
                    <a:pt x="0" y="158"/>
                    <a:pt x="0" y="165"/>
                    <a:pt x="7" y="165"/>
                  </a:cubicBezTo>
                  <a:cubicBezTo>
                    <a:pt x="0" y="209"/>
                    <a:pt x="26" y="223"/>
                    <a:pt x="57" y="223"/>
                  </a:cubicBezTo>
                  <a:cubicBezTo>
                    <a:pt x="89" y="223"/>
                    <a:pt x="126" y="209"/>
                    <a:pt x="145" y="196"/>
                  </a:cubicBezTo>
                  <a:cubicBezTo>
                    <a:pt x="183" y="165"/>
                    <a:pt x="278" y="39"/>
                    <a:pt x="190" y="7"/>
                  </a:cubicBezTo>
                  <a:cubicBezTo>
                    <a:pt x="176" y="3"/>
                    <a:pt x="163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3" name="Google Shape;549;p4"/>
            <p:cNvSpPr/>
            <p:nvPr/>
          </p:nvSpPr>
          <p:spPr>
            <a:xfrm>
              <a:off x="1568575" y="3196875"/>
              <a:ext cx="8050" cy="4750"/>
            </a:xfrm>
            <a:custGeom>
              <a:avLst/>
              <a:gdLst/>
              <a:ahLst/>
              <a:cxnLst/>
              <a:rect l="l" t="t" r="r" b="b"/>
              <a:pathLst>
                <a:path w="322" h="190" extrusionOk="0">
                  <a:moveTo>
                    <a:pt x="208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4" name="Google Shape;550;p4"/>
            <p:cNvSpPr/>
            <p:nvPr/>
          </p:nvSpPr>
          <p:spPr>
            <a:xfrm>
              <a:off x="1556500" y="3171500"/>
              <a:ext cx="6100" cy="5650"/>
            </a:xfrm>
            <a:custGeom>
              <a:avLst/>
              <a:gdLst/>
              <a:ahLst/>
              <a:cxnLst/>
              <a:rect l="l" t="t" r="r" b="b"/>
              <a:pathLst>
                <a:path w="244" h="226" extrusionOk="0">
                  <a:moveTo>
                    <a:pt x="185" y="1"/>
                  </a:moveTo>
                  <a:cubicBezTo>
                    <a:pt x="167" y="1"/>
                    <a:pt x="148" y="7"/>
                    <a:pt x="136" y="13"/>
                  </a:cubicBezTo>
                  <a:cubicBezTo>
                    <a:pt x="73" y="38"/>
                    <a:pt x="29" y="89"/>
                    <a:pt x="17" y="152"/>
                  </a:cubicBezTo>
                  <a:cubicBezTo>
                    <a:pt x="1" y="189"/>
                    <a:pt x="33" y="226"/>
                    <a:pt x="70" y="226"/>
                  </a:cubicBezTo>
                  <a:cubicBezTo>
                    <a:pt x="78" y="226"/>
                    <a:pt x="85" y="224"/>
                    <a:pt x="92" y="221"/>
                  </a:cubicBezTo>
                  <a:cubicBezTo>
                    <a:pt x="136" y="208"/>
                    <a:pt x="174" y="177"/>
                    <a:pt x="199" y="133"/>
                  </a:cubicBezTo>
                  <a:cubicBezTo>
                    <a:pt x="204" y="128"/>
                    <a:pt x="208" y="124"/>
                    <a:pt x="206" y="124"/>
                  </a:cubicBezTo>
                  <a:cubicBezTo>
                    <a:pt x="205" y="124"/>
                    <a:pt x="203" y="125"/>
                    <a:pt x="199" y="126"/>
                  </a:cubicBezTo>
                  <a:cubicBezTo>
                    <a:pt x="218" y="107"/>
                    <a:pt x="244" y="82"/>
                    <a:pt x="237" y="57"/>
                  </a:cubicBezTo>
                  <a:lnTo>
                    <a:pt x="231" y="32"/>
                  </a:lnTo>
                  <a:cubicBezTo>
                    <a:pt x="224" y="8"/>
                    <a:pt x="20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5" name="Google Shape;551;p4"/>
            <p:cNvSpPr/>
            <p:nvPr/>
          </p:nvSpPr>
          <p:spPr>
            <a:xfrm>
              <a:off x="1607525" y="3117575"/>
              <a:ext cx="11200" cy="10425"/>
            </a:xfrm>
            <a:custGeom>
              <a:avLst/>
              <a:gdLst/>
              <a:ahLst/>
              <a:cxnLst/>
              <a:rect l="l" t="t" r="r" b="b"/>
              <a:pathLst>
                <a:path w="448" h="417" extrusionOk="0">
                  <a:moveTo>
                    <a:pt x="328" y="0"/>
                  </a:moveTo>
                  <a:cubicBezTo>
                    <a:pt x="202" y="13"/>
                    <a:pt x="95" y="89"/>
                    <a:pt x="44" y="208"/>
                  </a:cubicBezTo>
                  <a:cubicBezTo>
                    <a:pt x="0" y="284"/>
                    <a:pt x="6" y="417"/>
                    <a:pt x="126" y="417"/>
                  </a:cubicBezTo>
                  <a:cubicBezTo>
                    <a:pt x="252" y="404"/>
                    <a:pt x="360" y="328"/>
                    <a:pt x="410" y="208"/>
                  </a:cubicBezTo>
                  <a:cubicBezTo>
                    <a:pt x="448" y="126"/>
                    <a:pt x="448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6" name="Google Shape;552;p4"/>
            <p:cNvSpPr/>
            <p:nvPr/>
          </p:nvSpPr>
          <p:spPr>
            <a:xfrm>
              <a:off x="1561325" y="3005000"/>
              <a:ext cx="12000" cy="11200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347" y="0"/>
                  </a:moveTo>
                  <a:cubicBezTo>
                    <a:pt x="215" y="13"/>
                    <a:pt x="95" y="95"/>
                    <a:pt x="44" y="221"/>
                  </a:cubicBezTo>
                  <a:cubicBezTo>
                    <a:pt x="0" y="309"/>
                    <a:pt x="0" y="448"/>
                    <a:pt x="133" y="448"/>
                  </a:cubicBezTo>
                  <a:cubicBezTo>
                    <a:pt x="265" y="435"/>
                    <a:pt x="379" y="347"/>
                    <a:pt x="435" y="227"/>
                  </a:cubicBezTo>
                  <a:cubicBezTo>
                    <a:pt x="479" y="139"/>
                    <a:pt x="479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7" name="Google Shape;553;p4"/>
            <p:cNvSpPr/>
            <p:nvPr/>
          </p:nvSpPr>
          <p:spPr>
            <a:xfrm>
              <a:off x="1549500" y="2961325"/>
              <a:ext cx="7275" cy="6800"/>
            </a:xfrm>
            <a:custGeom>
              <a:avLst/>
              <a:gdLst/>
              <a:ahLst/>
              <a:cxnLst/>
              <a:rect l="l" t="t" r="r" b="b"/>
              <a:pathLst>
                <a:path w="291" h="272" extrusionOk="0">
                  <a:moveTo>
                    <a:pt x="215" y="0"/>
                  </a:moveTo>
                  <a:cubicBezTo>
                    <a:pt x="133" y="6"/>
                    <a:pt x="63" y="57"/>
                    <a:pt x="25" y="133"/>
                  </a:cubicBezTo>
                  <a:cubicBezTo>
                    <a:pt x="0" y="189"/>
                    <a:pt x="6" y="271"/>
                    <a:pt x="82" y="271"/>
                  </a:cubicBezTo>
                  <a:cubicBezTo>
                    <a:pt x="164" y="265"/>
                    <a:pt x="233" y="215"/>
                    <a:pt x="265" y="139"/>
                  </a:cubicBezTo>
                  <a:cubicBezTo>
                    <a:pt x="290" y="82"/>
                    <a:pt x="29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8" name="Google Shape;554;p4"/>
            <p:cNvSpPr/>
            <p:nvPr/>
          </p:nvSpPr>
          <p:spPr>
            <a:xfrm>
              <a:off x="1581825" y="2817350"/>
              <a:ext cx="7100" cy="5875"/>
            </a:xfrm>
            <a:custGeom>
              <a:avLst/>
              <a:gdLst/>
              <a:ahLst/>
              <a:cxnLst/>
              <a:rect l="l" t="t" r="r" b="b"/>
              <a:pathLst>
                <a:path w="284" h="235" extrusionOk="0">
                  <a:moveTo>
                    <a:pt x="213" y="0"/>
                  </a:moveTo>
                  <a:cubicBezTo>
                    <a:pt x="175" y="0"/>
                    <a:pt x="133" y="37"/>
                    <a:pt x="107" y="58"/>
                  </a:cubicBezTo>
                  <a:lnTo>
                    <a:pt x="101" y="64"/>
                  </a:lnTo>
                  <a:cubicBezTo>
                    <a:pt x="63" y="102"/>
                    <a:pt x="0" y="234"/>
                    <a:pt x="107" y="234"/>
                  </a:cubicBezTo>
                  <a:cubicBezTo>
                    <a:pt x="177" y="228"/>
                    <a:pt x="240" y="177"/>
                    <a:pt x="271" y="108"/>
                  </a:cubicBezTo>
                  <a:cubicBezTo>
                    <a:pt x="284" y="89"/>
                    <a:pt x="284" y="58"/>
                    <a:pt x="271" y="32"/>
                  </a:cubicBezTo>
                  <a:cubicBezTo>
                    <a:pt x="259" y="20"/>
                    <a:pt x="252" y="14"/>
                    <a:pt x="240" y="7"/>
                  </a:cubicBezTo>
                  <a:cubicBezTo>
                    <a:pt x="231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199" name="Google Shape;555;p4"/>
          <p:cNvSpPr/>
          <p:nvPr/>
        </p:nvSpPr>
        <p:spPr>
          <a:xfrm flipH="1">
            <a:off x="16306287" y="6800850"/>
            <a:ext cx="57370" cy="4224872"/>
          </a:xfrm>
          <a:custGeom>
            <a:avLst/>
            <a:gdLst/>
            <a:ahLst/>
            <a:cxnLst/>
            <a:rect l="l" t="t" r="r" b="b"/>
            <a:pathLst>
              <a:path w="720" h="53023" extrusionOk="0">
                <a:moveTo>
                  <a:pt x="310" y="0"/>
                </a:moveTo>
                <a:cubicBezTo>
                  <a:pt x="38" y="972"/>
                  <a:pt x="1" y="5040"/>
                  <a:pt x="45" y="6124"/>
                </a:cubicBezTo>
                <a:cubicBezTo>
                  <a:pt x="95" y="7216"/>
                  <a:pt x="165" y="8338"/>
                  <a:pt x="228" y="9423"/>
                </a:cubicBezTo>
                <a:cubicBezTo>
                  <a:pt x="278" y="10274"/>
                  <a:pt x="328" y="11126"/>
                  <a:pt x="373" y="11977"/>
                </a:cubicBezTo>
                <a:cubicBezTo>
                  <a:pt x="505" y="14607"/>
                  <a:pt x="398" y="17332"/>
                  <a:pt x="291" y="19962"/>
                </a:cubicBezTo>
                <a:cubicBezTo>
                  <a:pt x="228" y="21696"/>
                  <a:pt x="158" y="23500"/>
                  <a:pt x="158" y="25247"/>
                </a:cubicBezTo>
                <a:lnTo>
                  <a:pt x="158" y="39425"/>
                </a:lnTo>
                <a:cubicBezTo>
                  <a:pt x="158" y="39967"/>
                  <a:pt x="190" y="41096"/>
                  <a:pt x="228" y="42522"/>
                </a:cubicBezTo>
                <a:cubicBezTo>
                  <a:pt x="335" y="46148"/>
                  <a:pt x="499" y="51635"/>
                  <a:pt x="265" y="52991"/>
                </a:cubicBezTo>
                <a:lnTo>
                  <a:pt x="474" y="53023"/>
                </a:lnTo>
                <a:cubicBezTo>
                  <a:pt x="707" y="51648"/>
                  <a:pt x="549" y="46155"/>
                  <a:pt x="448" y="42515"/>
                </a:cubicBezTo>
                <a:cubicBezTo>
                  <a:pt x="398" y="41090"/>
                  <a:pt x="366" y="39967"/>
                  <a:pt x="366" y="39425"/>
                </a:cubicBezTo>
                <a:lnTo>
                  <a:pt x="366" y="25247"/>
                </a:lnTo>
                <a:cubicBezTo>
                  <a:pt x="366" y="23500"/>
                  <a:pt x="436" y="21703"/>
                  <a:pt x="505" y="19968"/>
                </a:cubicBezTo>
                <a:cubicBezTo>
                  <a:pt x="612" y="17332"/>
                  <a:pt x="720" y="14607"/>
                  <a:pt x="581" y="11965"/>
                </a:cubicBezTo>
                <a:cubicBezTo>
                  <a:pt x="543" y="11113"/>
                  <a:pt x="492" y="10262"/>
                  <a:pt x="436" y="9410"/>
                </a:cubicBezTo>
                <a:cubicBezTo>
                  <a:pt x="373" y="8326"/>
                  <a:pt x="303" y="7203"/>
                  <a:pt x="259" y="6112"/>
                </a:cubicBezTo>
                <a:cubicBezTo>
                  <a:pt x="209" y="5040"/>
                  <a:pt x="247" y="1003"/>
                  <a:pt x="511" y="57"/>
                </a:cubicBezTo>
                <a:lnTo>
                  <a:pt x="3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00" name="Google Shape;556;p4"/>
          <p:cNvSpPr/>
          <p:nvPr/>
        </p:nvSpPr>
        <p:spPr>
          <a:xfrm flipH="1">
            <a:off x="17296887" y="4262950"/>
            <a:ext cx="57370" cy="4224872"/>
          </a:xfrm>
          <a:custGeom>
            <a:avLst/>
            <a:gdLst/>
            <a:ahLst/>
            <a:cxnLst/>
            <a:rect l="l" t="t" r="r" b="b"/>
            <a:pathLst>
              <a:path w="720" h="53023" extrusionOk="0">
                <a:moveTo>
                  <a:pt x="310" y="0"/>
                </a:moveTo>
                <a:cubicBezTo>
                  <a:pt x="38" y="972"/>
                  <a:pt x="1" y="5040"/>
                  <a:pt x="45" y="6124"/>
                </a:cubicBezTo>
                <a:cubicBezTo>
                  <a:pt x="95" y="7216"/>
                  <a:pt x="165" y="8338"/>
                  <a:pt x="228" y="9423"/>
                </a:cubicBezTo>
                <a:cubicBezTo>
                  <a:pt x="278" y="10274"/>
                  <a:pt x="328" y="11126"/>
                  <a:pt x="373" y="11977"/>
                </a:cubicBezTo>
                <a:cubicBezTo>
                  <a:pt x="505" y="14607"/>
                  <a:pt x="398" y="17332"/>
                  <a:pt x="291" y="19962"/>
                </a:cubicBezTo>
                <a:cubicBezTo>
                  <a:pt x="228" y="21696"/>
                  <a:pt x="158" y="23500"/>
                  <a:pt x="158" y="25247"/>
                </a:cubicBezTo>
                <a:lnTo>
                  <a:pt x="158" y="39425"/>
                </a:lnTo>
                <a:cubicBezTo>
                  <a:pt x="158" y="39967"/>
                  <a:pt x="190" y="41096"/>
                  <a:pt x="228" y="42522"/>
                </a:cubicBezTo>
                <a:cubicBezTo>
                  <a:pt x="335" y="46148"/>
                  <a:pt x="499" y="51635"/>
                  <a:pt x="265" y="52991"/>
                </a:cubicBezTo>
                <a:lnTo>
                  <a:pt x="474" y="53023"/>
                </a:lnTo>
                <a:cubicBezTo>
                  <a:pt x="707" y="51648"/>
                  <a:pt x="549" y="46155"/>
                  <a:pt x="448" y="42515"/>
                </a:cubicBezTo>
                <a:cubicBezTo>
                  <a:pt x="398" y="41090"/>
                  <a:pt x="366" y="39967"/>
                  <a:pt x="366" y="39425"/>
                </a:cubicBezTo>
                <a:lnTo>
                  <a:pt x="366" y="25247"/>
                </a:lnTo>
                <a:cubicBezTo>
                  <a:pt x="366" y="23500"/>
                  <a:pt x="436" y="21703"/>
                  <a:pt x="505" y="19968"/>
                </a:cubicBezTo>
                <a:cubicBezTo>
                  <a:pt x="612" y="17332"/>
                  <a:pt x="720" y="14607"/>
                  <a:pt x="581" y="11965"/>
                </a:cubicBezTo>
                <a:cubicBezTo>
                  <a:pt x="543" y="11113"/>
                  <a:pt x="492" y="10262"/>
                  <a:pt x="436" y="9410"/>
                </a:cubicBezTo>
                <a:cubicBezTo>
                  <a:pt x="373" y="8326"/>
                  <a:pt x="303" y="7203"/>
                  <a:pt x="259" y="6112"/>
                </a:cubicBezTo>
                <a:cubicBezTo>
                  <a:pt x="209" y="5040"/>
                  <a:pt x="247" y="1003"/>
                  <a:pt x="511" y="57"/>
                </a:cubicBezTo>
                <a:lnTo>
                  <a:pt x="3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01" name="Google Shape;557;p4"/>
          <p:cNvSpPr/>
          <p:nvPr/>
        </p:nvSpPr>
        <p:spPr>
          <a:xfrm>
            <a:off x="17921907" y="2798618"/>
            <a:ext cx="887146" cy="767912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558;p4"/>
          <p:cNvGrpSpPr/>
          <p:nvPr/>
        </p:nvGrpSpPr>
        <p:grpSpPr>
          <a:xfrm>
            <a:off x="-1108255" y="4672482"/>
            <a:ext cx="2224410" cy="1698360"/>
            <a:chOff x="2833900" y="2095850"/>
            <a:chExt cx="368475" cy="281325"/>
          </a:xfrm>
        </p:grpSpPr>
        <p:sp>
          <p:nvSpPr>
            <p:cNvPr id="1049202" name="Google Shape;559;p4"/>
            <p:cNvSpPr/>
            <p:nvPr/>
          </p:nvSpPr>
          <p:spPr>
            <a:xfrm>
              <a:off x="2833900" y="2095850"/>
              <a:ext cx="368475" cy="281325"/>
            </a:xfrm>
            <a:custGeom>
              <a:avLst/>
              <a:gdLst/>
              <a:ahLst/>
              <a:cxnLst/>
              <a:rect l="l" t="t" r="r" b="b"/>
              <a:pathLst>
                <a:path w="14739" h="11253" extrusionOk="0">
                  <a:moveTo>
                    <a:pt x="6504" y="1"/>
                  </a:moveTo>
                  <a:cubicBezTo>
                    <a:pt x="3553" y="1"/>
                    <a:pt x="757" y="1874"/>
                    <a:pt x="373" y="5342"/>
                  </a:cubicBezTo>
                  <a:cubicBezTo>
                    <a:pt x="1" y="8685"/>
                    <a:pt x="4535" y="11201"/>
                    <a:pt x="7361" y="11252"/>
                  </a:cubicBezTo>
                  <a:cubicBezTo>
                    <a:pt x="7379" y="11252"/>
                    <a:pt x="7396" y="11252"/>
                    <a:pt x="7414" y="11252"/>
                  </a:cubicBezTo>
                  <a:cubicBezTo>
                    <a:pt x="10494" y="11252"/>
                    <a:pt x="14738" y="6357"/>
                    <a:pt x="12192" y="2895"/>
                  </a:cubicBezTo>
                  <a:cubicBezTo>
                    <a:pt x="10747" y="933"/>
                    <a:pt x="8587" y="1"/>
                    <a:pt x="6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3" name="Google Shape;560;p4"/>
            <p:cNvSpPr/>
            <p:nvPr/>
          </p:nvSpPr>
          <p:spPr>
            <a:xfrm>
              <a:off x="3061575" y="2250725"/>
              <a:ext cx="15950" cy="9050"/>
            </a:xfrm>
            <a:custGeom>
              <a:avLst/>
              <a:gdLst/>
              <a:ahLst/>
              <a:cxnLst/>
              <a:rect l="l" t="t" r="r" b="b"/>
              <a:pathLst>
                <a:path w="638" h="362" extrusionOk="0">
                  <a:moveTo>
                    <a:pt x="348" y="1"/>
                  </a:moveTo>
                  <a:cubicBezTo>
                    <a:pt x="299" y="1"/>
                    <a:pt x="251" y="9"/>
                    <a:pt x="209" y="24"/>
                  </a:cubicBezTo>
                  <a:cubicBezTo>
                    <a:pt x="114" y="62"/>
                    <a:pt x="1" y="119"/>
                    <a:pt x="45" y="238"/>
                  </a:cubicBezTo>
                  <a:cubicBezTo>
                    <a:pt x="58" y="270"/>
                    <a:pt x="83" y="295"/>
                    <a:pt x="108" y="314"/>
                  </a:cubicBezTo>
                  <a:cubicBezTo>
                    <a:pt x="146" y="346"/>
                    <a:pt x="201" y="361"/>
                    <a:pt x="260" y="361"/>
                  </a:cubicBezTo>
                  <a:cubicBezTo>
                    <a:pt x="340" y="361"/>
                    <a:pt x="426" y="333"/>
                    <a:pt x="480" y="283"/>
                  </a:cubicBezTo>
                  <a:cubicBezTo>
                    <a:pt x="569" y="257"/>
                    <a:pt x="638" y="207"/>
                    <a:pt x="588" y="119"/>
                  </a:cubicBezTo>
                  <a:cubicBezTo>
                    <a:pt x="541" y="35"/>
                    <a:pt x="44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4" name="Google Shape;561;p4"/>
            <p:cNvSpPr/>
            <p:nvPr/>
          </p:nvSpPr>
          <p:spPr>
            <a:xfrm>
              <a:off x="3074350" y="2263400"/>
              <a:ext cx="25575" cy="12125"/>
            </a:xfrm>
            <a:custGeom>
              <a:avLst/>
              <a:gdLst/>
              <a:ahLst/>
              <a:cxnLst/>
              <a:rect l="l" t="t" r="r" b="b"/>
              <a:pathLst>
                <a:path w="1023" h="485" extrusionOk="0">
                  <a:moveTo>
                    <a:pt x="370" y="0"/>
                  </a:moveTo>
                  <a:cubicBezTo>
                    <a:pt x="345" y="0"/>
                    <a:pt x="321" y="1"/>
                    <a:pt x="297" y="3"/>
                  </a:cubicBezTo>
                  <a:cubicBezTo>
                    <a:pt x="70" y="28"/>
                    <a:pt x="1" y="261"/>
                    <a:pt x="266" y="286"/>
                  </a:cubicBezTo>
                  <a:cubicBezTo>
                    <a:pt x="222" y="286"/>
                    <a:pt x="335" y="400"/>
                    <a:pt x="360" y="413"/>
                  </a:cubicBezTo>
                  <a:cubicBezTo>
                    <a:pt x="437" y="461"/>
                    <a:pt x="523" y="485"/>
                    <a:pt x="608" y="485"/>
                  </a:cubicBezTo>
                  <a:cubicBezTo>
                    <a:pt x="679" y="485"/>
                    <a:pt x="749" y="469"/>
                    <a:pt x="814" y="438"/>
                  </a:cubicBezTo>
                  <a:cubicBezTo>
                    <a:pt x="928" y="381"/>
                    <a:pt x="1023" y="255"/>
                    <a:pt x="903" y="154"/>
                  </a:cubicBezTo>
                  <a:cubicBezTo>
                    <a:pt x="775" y="43"/>
                    <a:pt x="554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5" name="Google Shape;562;p4"/>
            <p:cNvSpPr/>
            <p:nvPr/>
          </p:nvSpPr>
          <p:spPr>
            <a:xfrm>
              <a:off x="3069150" y="2286525"/>
              <a:ext cx="16575" cy="8700"/>
            </a:xfrm>
            <a:custGeom>
              <a:avLst/>
              <a:gdLst/>
              <a:ahLst/>
              <a:cxnLst/>
              <a:rect l="l" t="t" r="r" b="b"/>
              <a:pathLst>
                <a:path w="663" h="348" extrusionOk="0">
                  <a:moveTo>
                    <a:pt x="433" y="0"/>
                  </a:moveTo>
                  <a:cubicBezTo>
                    <a:pt x="327" y="0"/>
                    <a:pt x="209" y="49"/>
                    <a:pt x="133" y="99"/>
                  </a:cubicBezTo>
                  <a:cubicBezTo>
                    <a:pt x="1" y="181"/>
                    <a:pt x="102" y="314"/>
                    <a:pt x="215" y="339"/>
                  </a:cubicBezTo>
                  <a:cubicBezTo>
                    <a:pt x="240" y="345"/>
                    <a:pt x="270" y="348"/>
                    <a:pt x="302" y="348"/>
                  </a:cubicBezTo>
                  <a:cubicBezTo>
                    <a:pt x="413" y="348"/>
                    <a:pt x="548" y="310"/>
                    <a:pt x="587" y="207"/>
                  </a:cubicBezTo>
                  <a:cubicBezTo>
                    <a:pt x="594" y="200"/>
                    <a:pt x="587" y="200"/>
                    <a:pt x="594" y="194"/>
                  </a:cubicBezTo>
                  <a:cubicBezTo>
                    <a:pt x="631" y="175"/>
                    <a:pt x="663" y="144"/>
                    <a:pt x="631" y="99"/>
                  </a:cubicBezTo>
                  <a:cubicBezTo>
                    <a:pt x="586" y="27"/>
                    <a:pt x="513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6" name="Google Shape;563;p4"/>
            <p:cNvSpPr/>
            <p:nvPr/>
          </p:nvSpPr>
          <p:spPr>
            <a:xfrm>
              <a:off x="3053675" y="2274950"/>
              <a:ext cx="11600" cy="6425"/>
            </a:xfrm>
            <a:custGeom>
              <a:avLst/>
              <a:gdLst/>
              <a:ahLst/>
              <a:cxnLst/>
              <a:rect l="l" t="t" r="r" b="b"/>
              <a:pathLst>
                <a:path w="464" h="257" extrusionOk="0">
                  <a:moveTo>
                    <a:pt x="264" y="1"/>
                  </a:moveTo>
                  <a:cubicBezTo>
                    <a:pt x="158" y="1"/>
                    <a:pt x="0" y="51"/>
                    <a:pt x="52" y="165"/>
                  </a:cubicBezTo>
                  <a:cubicBezTo>
                    <a:pt x="84" y="222"/>
                    <a:pt x="159" y="234"/>
                    <a:pt x="210" y="253"/>
                  </a:cubicBezTo>
                  <a:cubicBezTo>
                    <a:pt x="220" y="256"/>
                    <a:pt x="234" y="257"/>
                    <a:pt x="251" y="257"/>
                  </a:cubicBezTo>
                  <a:cubicBezTo>
                    <a:pt x="327" y="257"/>
                    <a:pt x="451" y="230"/>
                    <a:pt x="430" y="152"/>
                  </a:cubicBezTo>
                  <a:cubicBezTo>
                    <a:pt x="430" y="141"/>
                    <a:pt x="430" y="132"/>
                    <a:pt x="428" y="127"/>
                  </a:cubicBezTo>
                  <a:lnTo>
                    <a:pt x="428" y="127"/>
                  </a:lnTo>
                  <a:cubicBezTo>
                    <a:pt x="464" y="73"/>
                    <a:pt x="403" y="26"/>
                    <a:pt x="355" y="14"/>
                  </a:cubicBezTo>
                  <a:lnTo>
                    <a:pt x="323" y="7"/>
                  </a:lnTo>
                  <a:cubicBezTo>
                    <a:pt x="308" y="3"/>
                    <a:pt x="28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7" name="Google Shape;564;p4"/>
            <p:cNvSpPr/>
            <p:nvPr/>
          </p:nvSpPr>
          <p:spPr>
            <a:xfrm>
              <a:off x="3117875" y="2218525"/>
              <a:ext cx="14600" cy="8125"/>
            </a:xfrm>
            <a:custGeom>
              <a:avLst/>
              <a:gdLst/>
              <a:ahLst/>
              <a:cxnLst/>
              <a:rect l="l" t="t" r="r" b="b"/>
              <a:pathLst>
                <a:path w="584" h="325" extrusionOk="0">
                  <a:moveTo>
                    <a:pt x="255" y="0"/>
                  </a:moveTo>
                  <a:cubicBezTo>
                    <a:pt x="163" y="0"/>
                    <a:pt x="71" y="36"/>
                    <a:pt x="32" y="126"/>
                  </a:cubicBezTo>
                  <a:cubicBezTo>
                    <a:pt x="19" y="145"/>
                    <a:pt x="19" y="170"/>
                    <a:pt x="13" y="189"/>
                  </a:cubicBezTo>
                  <a:cubicBezTo>
                    <a:pt x="1" y="288"/>
                    <a:pt x="98" y="325"/>
                    <a:pt x="193" y="325"/>
                  </a:cubicBezTo>
                  <a:cubicBezTo>
                    <a:pt x="245" y="325"/>
                    <a:pt x="295" y="314"/>
                    <a:pt x="329" y="297"/>
                  </a:cubicBezTo>
                  <a:cubicBezTo>
                    <a:pt x="366" y="271"/>
                    <a:pt x="404" y="252"/>
                    <a:pt x="442" y="221"/>
                  </a:cubicBezTo>
                  <a:cubicBezTo>
                    <a:pt x="583" y="112"/>
                    <a:pt x="42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8" name="Google Shape;565;p4"/>
            <p:cNvSpPr/>
            <p:nvPr/>
          </p:nvSpPr>
          <p:spPr>
            <a:xfrm>
              <a:off x="2980525" y="2324225"/>
              <a:ext cx="14225" cy="6675"/>
            </a:xfrm>
            <a:custGeom>
              <a:avLst/>
              <a:gdLst/>
              <a:ahLst/>
              <a:cxnLst/>
              <a:rect l="l" t="t" r="r" b="b"/>
              <a:pathLst>
                <a:path w="569" h="267" extrusionOk="0">
                  <a:moveTo>
                    <a:pt x="411" y="0"/>
                  </a:moveTo>
                  <a:cubicBezTo>
                    <a:pt x="283" y="0"/>
                    <a:pt x="1" y="94"/>
                    <a:pt x="159" y="219"/>
                  </a:cubicBezTo>
                  <a:cubicBezTo>
                    <a:pt x="216" y="250"/>
                    <a:pt x="276" y="266"/>
                    <a:pt x="337" y="266"/>
                  </a:cubicBezTo>
                  <a:cubicBezTo>
                    <a:pt x="383" y="266"/>
                    <a:pt x="430" y="257"/>
                    <a:pt x="474" y="237"/>
                  </a:cubicBezTo>
                  <a:cubicBezTo>
                    <a:pt x="569" y="181"/>
                    <a:pt x="556" y="36"/>
                    <a:pt x="449" y="4"/>
                  </a:cubicBezTo>
                  <a:cubicBezTo>
                    <a:pt x="439" y="1"/>
                    <a:pt x="426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9" name="Google Shape;566;p4"/>
            <p:cNvSpPr/>
            <p:nvPr/>
          </p:nvSpPr>
          <p:spPr>
            <a:xfrm>
              <a:off x="3037450" y="2327200"/>
              <a:ext cx="18800" cy="10700"/>
            </a:xfrm>
            <a:custGeom>
              <a:avLst/>
              <a:gdLst/>
              <a:ahLst/>
              <a:cxnLst/>
              <a:rect l="l" t="t" r="r" b="b"/>
              <a:pathLst>
                <a:path w="752" h="428" extrusionOk="0">
                  <a:moveTo>
                    <a:pt x="496" y="1"/>
                  </a:moveTo>
                  <a:cubicBezTo>
                    <a:pt x="362" y="1"/>
                    <a:pt x="212" y="61"/>
                    <a:pt x="127" y="112"/>
                  </a:cubicBezTo>
                  <a:cubicBezTo>
                    <a:pt x="1" y="188"/>
                    <a:pt x="39" y="339"/>
                    <a:pt x="159" y="390"/>
                  </a:cubicBezTo>
                  <a:cubicBezTo>
                    <a:pt x="209" y="415"/>
                    <a:pt x="260" y="428"/>
                    <a:pt x="316" y="428"/>
                  </a:cubicBezTo>
                  <a:lnTo>
                    <a:pt x="398" y="428"/>
                  </a:lnTo>
                  <a:cubicBezTo>
                    <a:pt x="449" y="421"/>
                    <a:pt x="506" y="409"/>
                    <a:pt x="550" y="383"/>
                  </a:cubicBezTo>
                  <a:lnTo>
                    <a:pt x="556" y="383"/>
                  </a:lnTo>
                  <a:cubicBezTo>
                    <a:pt x="569" y="383"/>
                    <a:pt x="575" y="371"/>
                    <a:pt x="581" y="371"/>
                  </a:cubicBezTo>
                  <a:cubicBezTo>
                    <a:pt x="613" y="352"/>
                    <a:pt x="638" y="327"/>
                    <a:pt x="663" y="301"/>
                  </a:cubicBezTo>
                  <a:cubicBezTo>
                    <a:pt x="663" y="301"/>
                    <a:pt x="670" y="301"/>
                    <a:pt x="676" y="295"/>
                  </a:cubicBezTo>
                  <a:lnTo>
                    <a:pt x="670" y="295"/>
                  </a:lnTo>
                  <a:cubicBezTo>
                    <a:pt x="676" y="289"/>
                    <a:pt x="682" y="276"/>
                    <a:pt x="688" y="264"/>
                  </a:cubicBezTo>
                  <a:cubicBezTo>
                    <a:pt x="739" y="232"/>
                    <a:pt x="752" y="169"/>
                    <a:pt x="726" y="118"/>
                  </a:cubicBezTo>
                  <a:cubicBezTo>
                    <a:pt x="679" y="32"/>
                    <a:pt x="592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0" name="Google Shape;567;p4"/>
            <p:cNvSpPr/>
            <p:nvPr/>
          </p:nvSpPr>
          <p:spPr>
            <a:xfrm>
              <a:off x="2902975" y="2163300"/>
              <a:ext cx="17675" cy="9125"/>
            </a:xfrm>
            <a:custGeom>
              <a:avLst/>
              <a:gdLst/>
              <a:ahLst/>
              <a:cxnLst/>
              <a:rect l="l" t="t" r="r" b="b"/>
              <a:pathLst>
                <a:path w="707" h="365" extrusionOk="0">
                  <a:moveTo>
                    <a:pt x="394" y="1"/>
                  </a:moveTo>
                  <a:cubicBezTo>
                    <a:pt x="322" y="1"/>
                    <a:pt x="248" y="18"/>
                    <a:pt x="189" y="46"/>
                  </a:cubicBezTo>
                  <a:cubicBezTo>
                    <a:pt x="95" y="90"/>
                    <a:pt x="0" y="210"/>
                    <a:pt x="114" y="298"/>
                  </a:cubicBezTo>
                  <a:cubicBezTo>
                    <a:pt x="170" y="344"/>
                    <a:pt x="246" y="364"/>
                    <a:pt x="323" y="364"/>
                  </a:cubicBezTo>
                  <a:cubicBezTo>
                    <a:pt x="394" y="364"/>
                    <a:pt x="466" y="347"/>
                    <a:pt x="524" y="317"/>
                  </a:cubicBezTo>
                  <a:cubicBezTo>
                    <a:pt x="618" y="273"/>
                    <a:pt x="707" y="153"/>
                    <a:pt x="599" y="65"/>
                  </a:cubicBezTo>
                  <a:cubicBezTo>
                    <a:pt x="545" y="20"/>
                    <a:pt x="470" y="1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1" name="Google Shape;568;p4"/>
            <p:cNvSpPr/>
            <p:nvPr/>
          </p:nvSpPr>
          <p:spPr>
            <a:xfrm>
              <a:off x="2885700" y="2195625"/>
              <a:ext cx="13975" cy="7200"/>
            </a:xfrm>
            <a:custGeom>
              <a:avLst/>
              <a:gdLst/>
              <a:ahLst/>
              <a:cxnLst/>
              <a:rect l="l" t="t" r="r" b="b"/>
              <a:pathLst>
                <a:path w="559" h="288" extrusionOk="0">
                  <a:moveTo>
                    <a:pt x="348" y="0"/>
                  </a:moveTo>
                  <a:cubicBezTo>
                    <a:pt x="301" y="0"/>
                    <a:pt x="250" y="13"/>
                    <a:pt x="224" y="27"/>
                  </a:cubicBezTo>
                  <a:cubicBezTo>
                    <a:pt x="180" y="52"/>
                    <a:pt x="136" y="77"/>
                    <a:pt x="98" y="115"/>
                  </a:cubicBezTo>
                  <a:cubicBezTo>
                    <a:pt x="1" y="230"/>
                    <a:pt x="185" y="287"/>
                    <a:pt x="276" y="287"/>
                  </a:cubicBezTo>
                  <a:cubicBezTo>
                    <a:pt x="285" y="287"/>
                    <a:pt x="293" y="287"/>
                    <a:pt x="300" y="285"/>
                  </a:cubicBezTo>
                  <a:cubicBezTo>
                    <a:pt x="407" y="279"/>
                    <a:pt x="559" y="210"/>
                    <a:pt x="451" y="84"/>
                  </a:cubicBezTo>
                  <a:cubicBezTo>
                    <a:pt x="462" y="20"/>
                    <a:pt x="408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2" name="Google Shape;569;p4"/>
            <p:cNvSpPr/>
            <p:nvPr/>
          </p:nvSpPr>
          <p:spPr>
            <a:xfrm>
              <a:off x="2937350" y="2202650"/>
              <a:ext cx="18150" cy="9500"/>
            </a:xfrm>
            <a:custGeom>
              <a:avLst/>
              <a:gdLst/>
              <a:ahLst/>
              <a:cxnLst/>
              <a:rect l="l" t="t" r="r" b="b"/>
              <a:pathLst>
                <a:path w="726" h="380" extrusionOk="0">
                  <a:moveTo>
                    <a:pt x="313" y="0"/>
                  </a:moveTo>
                  <a:cubicBezTo>
                    <a:pt x="200" y="0"/>
                    <a:pt x="87" y="37"/>
                    <a:pt x="32" y="124"/>
                  </a:cubicBezTo>
                  <a:cubicBezTo>
                    <a:pt x="6" y="150"/>
                    <a:pt x="0" y="194"/>
                    <a:pt x="19" y="232"/>
                  </a:cubicBezTo>
                  <a:cubicBezTo>
                    <a:pt x="51" y="276"/>
                    <a:pt x="101" y="307"/>
                    <a:pt x="158" y="320"/>
                  </a:cubicBezTo>
                  <a:lnTo>
                    <a:pt x="183" y="320"/>
                  </a:lnTo>
                  <a:cubicBezTo>
                    <a:pt x="183" y="320"/>
                    <a:pt x="183" y="320"/>
                    <a:pt x="183" y="326"/>
                  </a:cubicBezTo>
                  <a:cubicBezTo>
                    <a:pt x="210" y="366"/>
                    <a:pt x="256" y="380"/>
                    <a:pt x="304" y="380"/>
                  </a:cubicBezTo>
                  <a:cubicBezTo>
                    <a:pt x="347" y="380"/>
                    <a:pt x="390" y="369"/>
                    <a:pt x="423" y="358"/>
                  </a:cubicBezTo>
                  <a:cubicBezTo>
                    <a:pt x="536" y="314"/>
                    <a:pt x="725" y="187"/>
                    <a:pt x="555" y="68"/>
                  </a:cubicBezTo>
                  <a:cubicBezTo>
                    <a:pt x="496" y="25"/>
                    <a:pt x="404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3" name="Google Shape;570;p4"/>
            <p:cNvSpPr/>
            <p:nvPr/>
          </p:nvSpPr>
          <p:spPr>
            <a:xfrm>
              <a:off x="2927175" y="2181875"/>
              <a:ext cx="15075" cy="8400"/>
            </a:xfrm>
            <a:custGeom>
              <a:avLst/>
              <a:gdLst/>
              <a:ahLst/>
              <a:cxnLst/>
              <a:rect l="l" t="t" r="r" b="b"/>
              <a:pathLst>
                <a:path w="603" h="336" extrusionOk="0">
                  <a:moveTo>
                    <a:pt x="294" y="1"/>
                  </a:moveTo>
                  <a:cubicBezTo>
                    <a:pt x="161" y="1"/>
                    <a:pt x="0" y="45"/>
                    <a:pt x="22" y="173"/>
                  </a:cubicBezTo>
                  <a:cubicBezTo>
                    <a:pt x="41" y="268"/>
                    <a:pt x="117" y="299"/>
                    <a:pt x="205" y="331"/>
                  </a:cubicBezTo>
                  <a:cubicBezTo>
                    <a:pt x="215" y="334"/>
                    <a:pt x="229" y="335"/>
                    <a:pt x="244" y="335"/>
                  </a:cubicBezTo>
                  <a:cubicBezTo>
                    <a:pt x="297" y="335"/>
                    <a:pt x="370" y="317"/>
                    <a:pt x="375" y="268"/>
                  </a:cubicBezTo>
                  <a:lnTo>
                    <a:pt x="375" y="268"/>
                  </a:lnTo>
                  <a:cubicBezTo>
                    <a:pt x="486" y="215"/>
                    <a:pt x="602" y="101"/>
                    <a:pt x="432" y="22"/>
                  </a:cubicBezTo>
                  <a:cubicBezTo>
                    <a:pt x="402" y="9"/>
                    <a:pt x="350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4" name="Google Shape;571;p4"/>
            <p:cNvSpPr/>
            <p:nvPr/>
          </p:nvSpPr>
          <p:spPr>
            <a:xfrm>
              <a:off x="2953725" y="2158950"/>
              <a:ext cx="14375" cy="7775"/>
            </a:xfrm>
            <a:custGeom>
              <a:avLst/>
              <a:gdLst/>
              <a:ahLst/>
              <a:cxnLst/>
              <a:rect l="l" t="t" r="r" b="b"/>
              <a:pathLst>
                <a:path w="575" h="311" extrusionOk="0">
                  <a:moveTo>
                    <a:pt x="328" y="1"/>
                  </a:moveTo>
                  <a:cubicBezTo>
                    <a:pt x="260" y="1"/>
                    <a:pt x="192" y="16"/>
                    <a:pt x="133" y="50"/>
                  </a:cubicBezTo>
                  <a:cubicBezTo>
                    <a:pt x="64" y="75"/>
                    <a:pt x="1" y="144"/>
                    <a:pt x="39" y="214"/>
                  </a:cubicBezTo>
                  <a:cubicBezTo>
                    <a:pt x="51" y="232"/>
                    <a:pt x="58" y="245"/>
                    <a:pt x="64" y="258"/>
                  </a:cubicBezTo>
                  <a:cubicBezTo>
                    <a:pt x="88" y="298"/>
                    <a:pt x="136" y="310"/>
                    <a:pt x="180" y="310"/>
                  </a:cubicBezTo>
                  <a:cubicBezTo>
                    <a:pt x="205" y="310"/>
                    <a:pt x="229" y="306"/>
                    <a:pt x="247" y="302"/>
                  </a:cubicBezTo>
                  <a:cubicBezTo>
                    <a:pt x="329" y="289"/>
                    <a:pt x="405" y="251"/>
                    <a:pt x="468" y="188"/>
                  </a:cubicBezTo>
                  <a:cubicBezTo>
                    <a:pt x="531" y="144"/>
                    <a:pt x="575" y="69"/>
                    <a:pt x="474" y="24"/>
                  </a:cubicBezTo>
                  <a:cubicBezTo>
                    <a:pt x="427" y="9"/>
                    <a:pt x="37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5" name="Google Shape;572;p4"/>
            <p:cNvSpPr/>
            <p:nvPr/>
          </p:nvSpPr>
          <p:spPr>
            <a:xfrm>
              <a:off x="3049700" y="2139450"/>
              <a:ext cx="14050" cy="8100"/>
            </a:xfrm>
            <a:custGeom>
              <a:avLst/>
              <a:gdLst/>
              <a:ahLst/>
              <a:cxnLst/>
              <a:rect l="l" t="t" r="r" b="b"/>
              <a:pathLst>
                <a:path w="562" h="324" extrusionOk="0">
                  <a:moveTo>
                    <a:pt x="258" y="0"/>
                  </a:moveTo>
                  <a:cubicBezTo>
                    <a:pt x="128" y="0"/>
                    <a:pt x="0" y="51"/>
                    <a:pt x="3" y="180"/>
                  </a:cubicBezTo>
                  <a:cubicBezTo>
                    <a:pt x="3" y="186"/>
                    <a:pt x="3" y="193"/>
                    <a:pt x="3" y="199"/>
                  </a:cubicBezTo>
                  <a:cubicBezTo>
                    <a:pt x="3" y="262"/>
                    <a:pt x="91" y="300"/>
                    <a:pt x="142" y="312"/>
                  </a:cubicBezTo>
                  <a:cubicBezTo>
                    <a:pt x="175" y="320"/>
                    <a:pt x="208" y="324"/>
                    <a:pt x="241" y="324"/>
                  </a:cubicBezTo>
                  <a:cubicBezTo>
                    <a:pt x="352" y="324"/>
                    <a:pt x="455" y="279"/>
                    <a:pt x="514" y="167"/>
                  </a:cubicBezTo>
                  <a:cubicBezTo>
                    <a:pt x="561" y="69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6" name="Google Shape;573;p4"/>
            <p:cNvSpPr/>
            <p:nvPr/>
          </p:nvSpPr>
          <p:spPr>
            <a:xfrm>
              <a:off x="3018850" y="2188775"/>
              <a:ext cx="14550" cy="9275"/>
            </a:xfrm>
            <a:custGeom>
              <a:avLst/>
              <a:gdLst/>
              <a:ahLst/>
              <a:cxnLst/>
              <a:rect l="l" t="t" r="r" b="b"/>
              <a:pathLst>
                <a:path w="582" h="371" extrusionOk="0">
                  <a:moveTo>
                    <a:pt x="352" y="1"/>
                  </a:moveTo>
                  <a:cubicBezTo>
                    <a:pt x="195" y="1"/>
                    <a:pt x="6" y="62"/>
                    <a:pt x="1" y="244"/>
                  </a:cubicBezTo>
                  <a:cubicBezTo>
                    <a:pt x="1" y="330"/>
                    <a:pt x="96" y="371"/>
                    <a:pt x="202" y="371"/>
                  </a:cubicBezTo>
                  <a:cubicBezTo>
                    <a:pt x="343" y="371"/>
                    <a:pt x="503" y="298"/>
                    <a:pt x="474" y="168"/>
                  </a:cubicBezTo>
                  <a:cubicBezTo>
                    <a:pt x="581" y="105"/>
                    <a:pt x="524" y="17"/>
                    <a:pt x="417" y="4"/>
                  </a:cubicBezTo>
                  <a:cubicBezTo>
                    <a:pt x="396" y="2"/>
                    <a:pt x="374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7" name="Google Shape;574;p4"/>
            <p:cNvSpPr/>
            <p:nvPr/>
          </p:nvSpPr>
          <p:spPr>
            <a:xfrm>
              <a:off x="3069325" y="2171150"/>
              <a:ext cx="13425" cy="7825"/>
            </a:xfrm>
            <a:custGeom>
              <a:avLst/>
              <a:gdLst/>
              <a:ahLst/>
              <a:cxnLst/>
              <a:rect l="l" t="t" r="r" b="b"/>
              <a:pathLst>
                <a:path w="537" h="313" extrusionOk="0">
                  <a:moveTo>
                    <a:pt x="285" y="1"/>
                  </a:moveTo>
                  <a:cubicBezTo>
                    <a:pt x="245" y="1"/>
                    <a:pt x="203" y="9"/>
                    <a:pt x="164" y="28"/>
                  </a:cubicBezTo>
                  <a:cubicBezTo>
                    <a:pt x="145" y="35"/>
                    <a:pt x="126" y="47"/>
                    <a:pt x="107" y="60"/>
                  </a:cubicBezTo>
                  <a:lnTo>
                    <a:pt x="95" y="72"/>
                  </a:lnTo>
                  <a:cubicBezTo>
                    <a:pt x="44" y="98"/>
                    <a:pt x="0" y="142"/>
                    <a:pt x="25" y="199"/>
                  </a:cubicBezTo>
                  <a:cubicBezTo>
                    <a:pt x="25" y="211"/>
                    <a:pt x="32" y="224"/>
                    <a:pt x="32" y="230"/>
                  </a:cubicBezTo>
                  <a:cubicBezTo>
                    <a:pt x="54" y="292"/>
                    <a:pt x="116" y="312"/>
                    <a:pt x="185" y="312"/>
                  </a:cubicBezTo>
                  <a:cubicBezTo>
                    <a:pt x="272" y="312"/>
                    <a:pt x="371" y="280"/>
                    <a:pt x="416" y="255"/>
                  </a:cubicBezTo>
                  <a:cubicBezTo>
                    <a:pt x="454" y="230"/>
                    <a:pt x="486" y="192"/>
                    <a:pt x="498" y="154"/>
                  </a:cubicBezTo>
                  <a:cubicBezTo>
                    <a:pt x="536" y="47"/>
                    <a:pt x="391" y="16"/>
                    <a:pt x="322" y="3"/>
                  </a:cubicBezTo>
                  <a:cubicBezTo>
                    <a:pt x="310" y="2"/>
                    <a:pt x="297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8" name="Google Shape;575;p4"/>
            <p:cNvSpPr/>
            <p:nvPr/>
          </p:nvSpPr>
          <p:spPr>
            <a:xfrm>
              <a:off x="2938075" y="2271900"/>
              <a:ext cx="16175" cy="6325"/>
            </a:xfrm>
            <a:custGeom>
              <a:avLst/>
              <a:gdLst/>
              <a:ahLst/>
              <a:cxnLst/>
              <a:rect l="l" t="t" r="r" b="b"/>
              <a:pathLst>
                <a:path w="647" h="253" extrusionOk="0">
                  <a:moveTo>
                    <a:pt x="376" y="0"/>
                  </a:moveTo>
                  <a:cubicBezTo>
                    <a:pt x="210" y="0"/>
                    <a:pt x="1" y="107"/>
                    <a:pt x="135" y="218"/>
                  </a:cubicBezTo>
                  <a:cubicBezTo>
                    <a:pt x="167" y="242"/>
                    <a:pt x="215" y="252"/>
                    <a:pt x="267" y="252"/>
                  </a:cubicBezTo>
                  <a:cubicBezTo>
                    <a:pt x="434" y="252"/>
                    <a:pt x="647" y="145"/>
                    <a:pt x="507" y="35"/>
                  </a:cubicBezTo>
                  <a:cubicBezTo>
                    <a:pt x="476" y="11"/>
                    <a:pt x="428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9" name="Google Shape;576;p4"/>
            <p:cNvSpPr/>
            <p:nvPr/>
          </p:nvSpPr>
          <p:spPr>
            <a:xfrm>
              <a:off x="2906600" y="2292825"/>
              <a:ext cx="18000" cy="9625"/>
            </a:xfrm>
            <a:custGeom>
              <a:avLst/>
              <a:gdLst/>
              <a:ahLst/>
              <a:cxnLst/>
              <a:rect l="l" t="t" r="r" b="b"/>
              <a:pathLst>
                <a:path w="720" h="385" extrusionOk="0">
                  <a:moveTo>
                    <a:pt x="452" y="0"/>
                  </a:moveTo>
                  <a:cubicBezTo>
                    <a:pt x="420" y="0"/>
                    <a:pt x="389" y="4"/>
                    <a:pt x="366" y="11"/>
                  </a:cubicBezTo>
                  <a:lnTo>
                    <a:pt x="290" y="37"/>
                  </a:lnTo>
                  <a:cubicBezTo>
                    <a:pt x="101" y="93"/>
                    <a:pt x="0" y="320"/>
                    <a:pt x="259" y="371"/>
                  </a:cubicBezTo>
                  <a:cubicBezTo>
                    <a:pt x="293" y="380"/>
                    <a:pt x="327" y="384"/>
                    <a:pt x="362" y="384"/>
                  </a:cubicBezTo>
                  <a:cubicBezTo>
                    <a:pt x="451" y="384"/>
                    <a:pt x="540" y="356"/>
                    <a:pt x="612" y="301"/>
                  </a:cubicBezTo>
                  <a:cubicBezTo>
                    <a:pt x="694" y="232"/>
                    <a:pt x="719" y="163"/>
                    <a:pt x="637" y="81"/>
                  </a:cubicBezTo>
                  <a:lnTo>
                    <a:pt x="606" y="49"/>
                  </a:lnTo>
                  <a:cubicBezTo>
                    <a:pt x="570" y="13"/>
                    <a:pt x="508" y="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0" name="Google Shape;577;p4"/>
            <p:cNvSpPr/>
            <p:nvPr/>
          </p:nvSpPr>
          <p:spPr>
            <a:xfrm>
              <a:off x="2916525" y="2314700"/>
              <a:ext cx="22725" cy="11000"/>
            </a:xfrm>
            <a:custGeom>
              <a:avLst/>
              <a:gdLst/>
              <a:ahLst/>
              <a:cxnLst/>
              <a:rect l="l" t="t" r="r" b="b"/>
              <a:pathLst>
                <a:path w="909" h="440" extrusionOk="0">
                  <a:moveTo>
                    <a:pt x="518" y="0"/>
                  </a:moveTo>
                  <a:cubicBezTo>
                    <a:pt x="492" y="0"/>
                    <a:pt x="467" y="2"/>
                    <a:pt x="442" y="7"/>
                  </a:cubicBezTo>
                  <a:cubicBezTo>
                    <a:pt x="329" y="13"/>
                    <a:pt x="1" y="177"/>
                    <a:pt x="171" y="322"/>
                  </a:cubicBezTo>
                  <a:cubicBezTo>
                    <a:pt x="226" y="408"/>
                    <a:pt x="334" y="439"/>
                    <a:pt x="445" y="439"/>
                  </a:cubicBezTo>
                  <a:cubicBezTo>
                    <a:pt x="539" y="439"/>
                    <a:pt x="634" y="417"/>
                    <a:pt x="701" y="385"/>
                  </a:cubicBezTo>
                  <a:cubicBezTo>
                    <a:pt x="909" y="284"/>
                    <a:pt x="884" y="70"/>
                    <a:pt x="663" y="19"/>
                  </a:cubicBezTo>
                  <a:cubicBezTo>
                    <a:pt x="614" y="7"/>
                    <a:pt x="56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221" name="Google Shape;578;p4"/>
          <p:cNvSpPr/>
          <p:nvPr/>
        </p:nvSpPr>
        <p:spPr>
          <a:xfrm>
            <a:off x="742462" y="-618098"/>
            <a:ext cx="3360976" cy="3638448"/>
          </a:xfrm>
          <a:custGeom>
            <a:avLst/>
            <a:gdLst/>
            <a:ahLst/>
            <a:cxnLst/>
            <a:rect l="l" t="t" r="r" b="b"/>
            <a:pathLst>
              <a:path w="12767" h="13821" extrusionOk="0">
                <a:moveTo>
                  <a:pt x="9336" y="0"/>
                </a:moveTo>
                <a:cubicBezTo>
                  <a:pt x="8373" y="0"/>
                  <a:pt x="7414" y="400"/>
                  <a:pt x="6693" y="1144"/>
                </a:cubicBezTo>
                <a:cubicBezTo>
                  <a:pt x="5097" y="2802"/>
                  <a:pt x="5639" y="4991"/>
                  <a:pt x="6169" y="7104"/>
                </a:cubicBezTo>
                <a:cubicBezTo>
                  <a:pt x="6428" y="8144"/>
                  <a:pt x="6674" y="9128"/>
                  <a:pt x="6680" y="10049"/>
                </a:cubicBezTo>
                <a:cubicBezTo>
                  <a:pt x="6699" y="12042"/>
                  <a:pt x="5400" y="13133"/>
                  <a:pt x="4176" y="13486"/>
                </a:cubicBezTo>
                <a:cubicBezTo>
                  <a:pt x="3819" y="13590"/>
                  <a:pt x="3457" y="13640"/>
                  <a:pt x="3102" y="13640"/>
                </a:cubicBezTo>
                <a:cubicBezTo>
                  <a:pt x="1898" y="13640"/>
                  <a:pt x="771" y="13066"/>
                  <a:pt x="152" y="12067"/>
                </a:cubicBezTo>
                <a:lnTo>
                  <a:pt x="1" y="12168"/>
                </a:lnTo>
                <a:cubicBezTo>
                  <a:pt x="650" y="13215"/>
                  <a:pt x="1842" y="13821"/>
                  <a:pt x="3104" y="13821"/>
                </a:cubicBezTo>
                <a:cubicBezTo>
                  <a:pt x="3482" y="13821"/>
                  <a:pt x="3861" y="13770"/>
                  <a:pt x="4227" y="13663"/>
                </a:cubicBezTo>
                <a:cubicBezTo>
                  <a:pt x="5507" y="13291"/>
                  <a:pt x="6882" y="12143"/>
                  <a:pt x="6863" y="10049"/>
                </a:cubicBezTo>
                <a:cubicBezTo>
                  <a:pt x="6850" y="9103"/>
                  <a:pt x="6592" y="8062"/>
                  <a:pt x="6346" y="7060"/>
                </a:cubicBezTo>
                <a:cubicBezTo>
                  <a:pt x="5829" y="4991"/>
                  <a:pt x="5299" y="2853"/>
                  <a:pt x="6825" y="1270"/>
                </a:cubicBezTo>
                <a:cubicBezTo>
                  <a:pt x="7507" y="561"/>
                  <a:pt x="8416" y="181"/>
                  <a:pt x="9332" y="181"/>
                </a:cubicBezTo>
                <a:cubicBezTo>
                  <a:pt x="9729" y="181"/>
                  <a:pt x="10127" y="253"/>
                  <a:pt x="10508" y="400"/>
                </a:cubicBezTo>
                <a:cubicBezTo>
                  <a:pt x="11782" y="898"/>
                  <a:pt x="12545" y="2102"/>
                  <a:pt x="12590" y="3704"/>
                </a:cubicBezTo>
                <a:lnTo>
                  <a:pt x="12766" y="3698"/>
                </a:lnTo>
                <a:cubicBezTo>
                  <a:pt x="12722" y="2020"/>
                  <a:pt x="11921" y="753"/>
                  <a:pt x="10571" y="229"/>
                </a:cubicBezTo>
                <a:cubicBezTo>
                  <a:pt x="10171" y="75"/>
                  <a:pt x="9753" y="0"/>
                  <a:pt x="9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79;p4"/>
          <p:cNvGrpSpPr/>
          <p:nvPr/>
        </p:nvGrpSpPr>
        <p:grpSpPr>
          <a:xfrm>
            <a:off x="923737" y="1795030"/>
            <a:ext cx="1032546" cy="800276"/>
            <a:chOff x="1891175" y="2586225"/>
            <a:chExt cx="212100" cy="164375"/>
          </a:xfrm>
        </p:grpSpPr>
        <p:sp>
          <p:nvSpPr>
            <p:cNvPr id="1049222" name="Google Shape;580;p4"/>
            <p:cNvSpPr/>
            <p:nvPr/>
          </p:nvSpPr>
          <p:spPr>
            <a:xfrm>
              <a:off x="1891175" y="2586225"/>
              <a:ext cx="212100" cy="164375"/>
            </a:xfrm>
            <a:custGeom>
              <a:avLst/>
              <a:gdLst/>
              <a:ahLst/>
              <a:cxnLst/>
              <a:rect l="l" t="t" r="r" b="b"/>
              <a:pathLst>
                <a:path w="8484" h="6575" extrusionOk="0">
                  <a:moveTo>
                    <a:pt x="5004" y="0"/>
                  </a:moveTo>
                  <a:cubicBezTo>
                    <a:pt x="2188" y="0"/>
                    <a:pt x="0" y="2940"/>
                    <a:pt x="1646" y="5518"/>
                  </a:cubicBezTo>
                  <a:cubicBezTo>
                    <a:pt x="2131" y="6278"/>
                    <a:pt x="3024" y="6575"/>
                    <a:pt x="3970" y="6575"/>
                  </a:cubicBezTo>
                  <a:cubicBezTo>
                    <a:pt x="5066" y="6575"/>
                    <a:pt x="6235" y="6177"/>
                    <a:pt x="6925" y="5638"/>
                  </a:cubicBezTo>
                  <a:cubicBezTo>
                    <a:pt x="8332" y="4547"/>
                    <a:pt x="8483" y="769"/>
                    <a:pt x="6061" y="139"/>
                  </a:cubicBezTo>
                  <a:cubicBezTo>
                    <a:pt x="5703" y="44"/>
                    <a:pt x="5349" y="0"/>
                    <a:pt x="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3" name="Google Shape;581;p4"/>
            <p:cNvSpPr/>
            <p:nvPr/>
          </p:nvSpPr>
          <p:spPr>
            <a:xfrm>
              <a:off x="2039375" y="2650525"/>
              <a:ext cx="7925" cy="6675"/>
            </a:xfrm>
            <a:custGeom>
              <a:avLst/>
              <a:gdLst/>
              <a:ahLst/>
              <a:cxnLst/>
              <a:rect l="l" t="t" r="r" b="b"/>
              <a:pathLst>
                <a:path w="317" h="267" extrusionOk="0">
                  <a:moveTo>
                    <a:pt x="212" y="0"/>
                  </a:moveTo>
                  <a:cubicBezTo>
                    <a:pt x="147" y="0"/>
                    <a:pt x="88" y="40"/>
                    <a:pt x="58" y="96"/>
                  </a:cubicBezTo>
                  <a:cubicBezTo>
                    <a:pt x="26" y="146"/>
                    <a:pt x="1" y="216"/>
                    <a:pt x="64" y="253"/>
                  </a:cubicBezTo>
                  <a:cubicBezTo>
                    <a:pt x="77" y="266"/>
                    <a:pt x="95" y="266"/>
                    <a:pt x="114" y="266"/>
                  </a:cubicBezTo>
                  <a:cubicBezTo>
                    <a:pt x="196" y="260"/>
                    <a:pt x="259" y="197"/>
                    <a:pt x="272" y="121"/>
                  </a:cubicBezTo>
                  <a:cubicBezTo>
                    <a:pt x="304" y="71"/>
                    <a:pt x="316" y="26"/>
                    <a:pt x="259" y="7"/>
                  </a:cubicBezTo>
                  <a:cubicBezTo>
                    <a:pt x="244" y="3"/>
                    <a:pt x="228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4" name="Google Shape;582;p4"/>
            <p:cNvSpPr/>
            <p:nvPr/>
          </p:nvSpPr>
          <p:spPr>
            <a:xfrm>
              <a:off x="2050000" y="2649275"/>
              <a:ext cx="12425" cy="7925"/>
            </a:xfrm>
            <a:custGeom>
              <a:avLst/>
              <a:gdLst/>
              <a:ahLst/>
              <a:cxnLst/>
              <a:rect l="l" t="t" r="r" b="b"/>
              <a:pathLst>
                <a:path w="497" h="317" extrusionOk="0">
                  <a:moveTo>
                    <a:pt x="402" y="1"/>
                  </a:moveTo>
                  <a:cubicBezTo>
                    <a:pt x="276" y="7"/>
                    <a:pt x="162" y="64"/>
                    <a:pt x="74" y="152"/>
                  </a:cubicBezTo>
                  <a:cubicBezTo>
                    <a:pt x="0" y="221"/>
                    <a:pt x="19" y="317"/>
                    <a:pt x="90" y="317"/>
                  </a:cubicBezTo>
                  <a:cubicBezTo>
                    <a:pt x="110" y="317"/>
                    <a:pt x="135" y="309"/>
                    <a:pt x="162" y="291"/>
                  </a:cubicBezTo>
                  <a:lnTo>
                    <a:pt x="162" y="291"/>
                  </a:lnTo>
                  <a:cubicBezTo>
                    <a:pt x="143" y="303"/>
                    <a:pt x="238" y="310"/>
                    <a:pt x="251" y="310"/>
                  </a:cubicBezTo>
                  <a:cubicBezTo>
                    <a:pt x="345" y="297"/>
                    <a:pt x="427" y="240"/>
                    <a:pt x="465" y="152"/>
                  </a:cubicBezTo>
                  <a:cubicBezTo>
                    <a:pt x="497" y="95"/>
                    <a:pt x="49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5" name="Google Shape;583;p4"/>
            <p:cNvSpPr/>
            <p:nvPr/>
          </p:nvSpPr>
          <p:spPr>
            <a:xfrm>
              <a:off x="2056325" y="2663150"/>
              <a:ext cx="7375" cy="6975"/>
            </a:xfrm>
            <a:custGeom>
              <a:avLst/>
              <a:gdLst/>
              <a:ahLst/>
              <a:cxnLst/>
              <a:rect l="l" t="t" r="r" b="b"/>
              <a:pathLst>
                <a:path w="295" h="279" extrusionOk="0">
                  <a:moveTo>
                    <a:pt x="210" y="0"/>
                  </a:moveTo>
                  <a:cubicBezTo>
                    <a:pt x="117" y="0"/>
                    <a:pt x="51" y="112"/>
                    <a:pt x="23" y="184"/>
                  </a:cubicBezTo>
                  <a:cubicBezTo>
                    <a:pt x="0" y="248"/>
                    <a:pt x="44" y="279"/>
                    <a:pt x="93" y="279"/>
                  </a:cubicBezTo>
                  <a:cubicBezTo>
                    <a:pt x="112" y="279"/>
                    <a:pt x="132" y="274"/>
                    <a:pt x="149" y="266"/>
                  </a:cubicBezTo>
                  <a:cubicBezTo>
                    <a:pt x="206" y="234"/>
                    <a:pt x="294" y="146"/>
                    <a:pt x="269" y="70"/>
                  </a:cubicBezTo>
                  <a:cubicBezTo>
                    <a:pt x="269" y="70"/>
                    <a:pt x="269" y="70"/>
                    <a:pt x="263" y="64"/>
                  </a:cubicBezTo>
                  <a:cubicBezTo>
                    <a:pt x="275" y="39"/>
                    <a:pt x="282" y="20"/>
                    <a:pt x="250" y="7"/>
                  </a:cubicBezTo>
                  <a:cubicBezTo>
                    <a:pt x="236" y="2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6" name="Google Shape;584;p4"/>
            <p:cNvSpPr/>
            <p:nvPr/>
          </p:nvSpPr>
          <p:spPr>
            <a:xfrm>
              <a:off x="2043475" y="2665175"/>
              <a:ext cx="7275" cy="4725"/>
            </a:xfrm>
            <a:custGeom>
              <a:avLst/>
              <a:gdLst/>
              <a:ahLst/>
              <a:cxnLst/>
              <a:rect l="l" t="t" r="r" b="b"/>
              <a:pathLst>
                <a:path w="291" h="189" extrusionOk="0">
                  <a:moveTo>
                    <a:pt x="195" y="0"/>
                  </a:moveTo>
                  <a:cubicBezTo>
                    <a:pt x="183" y="0"/>
                    <a:pt x="170" y="3"/>
                    <a:pt x="159" y="8"/>
                  </a:cubicBezTo>
                  <a:lnTo>
                    <a:pt x="146" y="14"/>
                  </a:lnTo>
                  <a:cubicBezTo>
                    <a:pt x="95" y="33"/>
                    <a:pt x="1" y="147"/>
                    <a:pt x="83" y="185"/>
                  </a:cubicBezTo>
                  <a:cubicBezTo>
                    <a:pt x="90" y="188"/>
                    <a:pt x="98" y="189"/>
                    <a:pt x="106" y="189"/>
                  </a:cubicBezTo>
                  <a:cubicBezTo>
                    <a:pt x="132" y="189"/>
                    <a:pt x="160" y="175"/>
                    <a:pt x="184" y="166"/>
                  </a:cubicBezTo>
                  <a:cubicBezTo>
                    <a:pt x="215" y="153"/>
                    <a:pt x="291" y="71"/>
                    <a:pt x="247" y="40"/>
                  </a:cubicBezTo>
                  <a:cubicBezTo>
                    <a:pt x="241" y="34"/>
                    <a:pt x="237" y="31"/>
                    <a:pt x="234" y="30"/>
                  </a:cubicBezTo>
                  <a:lnTo>
                    <a:pt x="234" y="30"/>
                  </a:lnTo>
                  <a:cubicBezTo>
                    <a:pt x="232" y="8"/>
                    <a:pt x="215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7" name="Google Shape;585;p4"/>
            <p:cNvSpPr/>
            <p:nvPr/>
          </p:nvSpPr>
          <p:spPr>
            <a:xfrm>
              <a:off x="2052575" y="2616325"/>
              <a:ext cx="6550" cy="6225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196" y="0"/>
                  </a:moveTo>
                  <a:cubicBezTo>
                    <a:pt x="121" y="0"/>
                    <a:pt x="1" y="84"/>
                    <a:pt x="34" y="183"/>
                  </a:cubicBezTo>
                  <a:cubicBezTo>
                    <a:pt x="34" y="196"/>
                    <a:pt x="40" y="209"/>
                    <a:pt x="47" y="215"/>
                  </a:cubicBezTo>
                  <a:cubicBezTo>
                    <a:pt x="60" y="239"/>
                    <a:pt x="78" y="248"/>
                    <a:pt x="99" y="248"/>
                  </a:cubicBezTo>
                  <a:cubicBezTo>
                    <a:pt x="149" y="248"/>
                    <a:pt x="210" y="192"/>
                    <a:pt x="223" y="152"/>
                  </a:cubicBezTo>
                  <a:cubicBezTo>
                    <a:pt x="236" y="127"/>
                    <a:pt x="242" y="101"/>
                    <a:pt x="249" y="76"/>
                  </a:cubicBezTo>
                  <a:cubicBezTo>
                    <a:pt x="262" y="23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8" name="Google Shape;586;p4"/>
            <p:cNvSpPr/>
            <p:nvPr/>
          </p:nvSpPr>
          <p:spPr>
            <a:xfrm>
              <a:off x="2028975" y="2712825"/>
              <a:ext cx="7500" cy="5225"/>
            </a:xfrm>
            <a:custGeom>
              <a:avLst/>
              <a:gdLst/>
              <a:ahLst/>
              <a:cxnLst/>
              <a:rect l="l" t="t" r="r" b="b"/>
              <a:pathLst>
                <a:path w="300" h="209" extrusionOk="0">
                  <a:moveTo>
                    <a:pt x="212" y="1"/>
                  </a:moveTo>
                  <a:cubicBezTo>
                    <a:pt x="203" y="1"/>
                    <a:pt x="193" y="2"/>
                    <a:pt x="183" y="7"/>
                  </a:cubicBezTo>
                  <a:cubicBezTo>
                    <a:pt x="127" y="32"/>
                    <a:pt x="1" y="209"/>
                    <a:pt x="133" y="209"/>
                  </a:cubicBezTo>
                  <a:cubicBezTo>
                    <a:pt x="196" y="196"/>
                    <a:pt x="247" y="158"/>
                    <a:pt x="278" y="101"/>
                  </a:cubicBezTo>
                  <a:cubicBezTo>
                    <a:pt x="299" y="49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29" name="Google Shape;587;p4"/>
            <p:cNvSpPr/>
            <p:nvPr/>
          </p:nvSpPr>
          <p:spPr>
            <a:xfrm>
              <a:off x="2056825" y="269220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250" y="1"/>
                  </a:moveTo>
                  <a:cubicBezTo>
                    <a:pt x="146" y="1"/>
                    <a:pt x="61" y="144"/>
                    <a:pt x="28" y="226"/>
                  </a:cubicBezTo>
                  <a:cubicBezTo>
                    <a:pt x="1" y="292"/>
                    <a:pt x="54" y="343"/>
                    <a:pt x="114" y="343"/>
                  </a:cubicBezTo>
                  <a:cubicBezTo>
                    <a:pt x="123" y="343"/>
                    <a:pt x="133" y="342"/>
                    <a:pt x="142" y="340"/>
                  </a:cubicBezTo>
                  <a:cubicBezTo>
                    <a:pt x="173" y="327"/>
                    <a:pt x="205" y="315"/>
                    <a:pt x="230" y="296"/>
                  </a:cubicBezTo>
                  <a:cubicBezTo>
                    <a:pt x="243" y="289"/>
                    <a:pt x="255" y="277"/>
                    <a:pt x="262" y="264"/>
                  </a:cubicBezTo>
                  <a:cubicBezTo>
                    <a:pt x="287" y="245"/>
                    <a:pt x="306" y="220"/>
                    <a:pt x="318" y="195"/>
                  </a:cubicBezTo>
                  <a:cubicBezTo>
                    <a:pt x="318" y="188"/>
                    <a:pt x="318" y="182"/>
                    <a:pt x="318" y="176"/>
                  </a:cubicBezTo>
                  <a:cubicBezTo>
                    <a:pt x="331" y="157"/>
                    <a:pt x="337" y="138"/>
                    <a:pt x="337" y="113"/>
                  </a:cubicBezTo>
                  <a:cubicBezTo>
                    <a:pt x="337" y="100"/>
                    <a:pt x="337" y="94"/>
                    <a:pt x="337" y="87"/>
                  </a:cubicBezTo>
                  <a:cubicBezTo>
                    <a:pt x="344" y="56"/>
                    <a:pt x="331" y="24"/>
                    <a:pt x="299" y="12"/>
                  </a:cubicBezTo>
                  <a:cubicBezTo>
                    <a:pt x="282" y="4"/>
                    <a:pt x="26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0" name="Google Shape;588;p4"/>
            <p:cNvSpPr/>
            <p:nvPr/>
          </p:nvSpPr>
          <p:spPr>
            <a:xfrm>
              <a:off x="1937200" y="2668200"/>
              <a:ext cx="7450" cy="6975"/>
            </a:xfrm>
            <a:custGeom>
              <a:avLst/>
              <a:gdLst/>
              <a:ahLst/>
              <a:cxnLst/>
              <a:rect l="l" t="t" r="r" b="b"/>
              <a:pathLst>
                <a:path w="298" h="279" extrusionOk="0">
                  <a:moveTo>
                    <a:pt x="215" y="1"/>
                  </a:moveTo>
                  <a:cubicBezTo>
                    <a:pt x="133" y="7"/>
                    <a:pt x="58" y="57"/>
                    <a:pt x="26" y="139"/>
                  </a:cubicBezTo>
                  <a:cubicBezTo>
                    <a:pt x="1" y="190"/>
                    <a:pt x="1" y="278"/>
                    <a:pt x="83" y="278"/>
                  </a:cubicBezTo>
                  <a:cubicBezTo>
                    <a:pt x="165" y="272"/>
                    <a:pt x="241" y="215"/>
                    <a:pt x="272" y="139"/>
                  </a:cubicBezTo>
                  <a:cubicBezTo>
                    <a:pt x="297" y="89"/>
                    <a:pt x="297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1" name="Google Shape;589;p4"/>
            <p:cNvSpPr/>
            <p:nvPr/>
          </p:nvSpPr>
          <p:spPr>
            <a:xfrm>
              <a:off x="1941250" y="2689950"/>
              <a:ext cx="6225" cy="5375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18" y="0"/>
                  </a:moveTo>
                  <a:cubicBezTo>
                    <a:pt x="83" y="0"/>
                    <a:pt x="38" y="53"/>
                    <a:pt x="28" y="77"/>
                  </a:cubicBezTo>
                  <a:cubicBezTo>
                    <a:pt x="16" y="102"/>
                    <a:pt x="9" y="133"/>
                    <a:pt x="3" y="165"/>
                  </a:cubicBezTo>
                  <a:cubicBezTo>
                    <a:pt x="0" y="202"/>
                    <a:pt x="18" y="215"/>
                    <a:pt x="43" y="215"/>
                  </a:cubicBezTo>
                  <a:cubicBezTo>
                    <a:pt x="82" y="215"/>
                    <a:pt x="138" y="184"/>
                    <a:pt x="161" y="165"/>
                  </a:cubicBezTo>
                  <a:cubicBezTo>
                    <a:pt x="198" y="127"/>
                    <a:pt x="249" y="39"/>
                    <a:pt x="148" y="20"/>
                  </a:cubicBezTo>
                  <a:cubicBezTo>
                    <a:pt x="140" y="6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2" name="Google Shape;590;p4"/>
            <p:cNvSpPr/>
            <p:nvPr/>
          </p:nvSpPr>
          <p:spPr>
            <a:xfrm>
              <a:off x="1966225" y="2673725"/>
              <a:ext cx="8500" cy="6850"/>
            </a:xfrm>
            <a:custGeom>
              <a:avLst/>
              <a:gdLst/>
              <a:ahLst/>
              <a:cxnLst/>
              <a:rect l="l" t="t" r="r" b="b"/>
              <a:pathLst>
                <a:path w="340" h="274" extrusionOk="0">
                  <a:moveTo>
                    <a:pt x="235" y="0"/>
                  </a:moveTo>
                  <a:cubicBezTo>
                    <a:pt x="233" y="0"/>
                    <a:pt x="230" y="0"/>
                    <a:pt x="227" y="0"/>
                  </a:cubicBezTo>
                  <a:cubicBezTo>
                    <a:pt x="127" y="7"/>
                    <a:pt x="0" y="114"/>
                    <a:pt x="7" y="215"/>
                  </a:cubicBezTo>
                  <a:cubicBezTo>
                    <a:pt x="7" y="240"/>
                    <a:pt x="19" y="265"/>
                    <a:pt x="45" y="271"/>
                  </a:cubicBezTo>
                  <a:cubicBezTo>
                    <a:pt x="53" y="273"/>
                    <a:pt x="61" y="274"/>
                    <a:pt x="70" y="274"/>
                  </a:cubicBezTo>
                  <a:cubicBezTo>
                    <a:pt x="93" y="274"/>
                    <a:pt x="114" y="268"/>
                    <a:pt x="133" y="259"/>
                  </a:cubicBezTo>
                  <a:cubicBezTo>
                    <a:pt x="139" y="259"/>
                    <a:pt x="145" y="253"/>
                    <a:pt x="145" y="253"/>
                  </a:cubicBezTo>
                  <a:lnTo>
                    <a:pt x="152" y="253"/>
                  </a:lnTo>
                  <a:cubicBezTo>
                    <a:pt x="157" y="254"/>
                    <a:pt x="163" y="255"/>
                    <a:pt x="168" y="255"/>
                  </a:cubicBezTo>
                  <a:cubicBezTo>
                    <a:pt x="212" y="255"/>
                    <a:pt x="249" y="211"/>
                    <a:pt x="272" y="183"/>
                  </a:cubicBezTo>
                  <a:cubicBezTo>
                    <a:pt x="302" y="122"/>
                    <a:pt x="33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3" name="Google Shape;591;p4"/>
            <p:cNvSpPr/>
            <p:nvPr/>
          </p:nvSpPr>
          <p:spPr>
            <a:xfrm>
              <a:off x="1952675" y="2668575"/>
              <a:ext cx="7900" cy="6200"/>
            </a:xfrm>
            <a:custGeom>
              <a:avLst/>
              <a:gdLst/>
              <a:ahLst/>
              <a:cxnLst/>
              <a:rect l="l" t="t" r="r" b="b"/>
              <a:pathLst>
                <a:path w="316" h="248" extrusionOk="0">
                  <a:moveTo>
                    <a:pt x="245" y="0"/>
                  </a:moveTo>
                  <a:cubicBezTo>
                    <a:pt x="236" y="0"/>
                    <a:pt x="226" y="2"/>
                    <a:pt x="214" y="4"/>
                  </a:cubicBezTo>
                  <a:cubicBezTo>
                    <a:pt x="151" y="23"/>
                    <a:pt x="0" y="156"/>
                    <a:pt x="82" y="225"/>
                  </a:cubicBezTo>
                  <a:cubicBezTo>
                    <a:pt x="102" y="242"/>
                    <a:pt x="121" y="248"/>
                    <a:pt x="141" y="248"/>
                  </a:cubicBezTo>
                  <a:cubicBezTo>
                    <a:pt x="166" y="248"/>
                    <a:pt x="193" y="239"/>
                    <a:pt x="221" y="232"/>
                  </a:cubicBezTo>
                  <a:cubicBezTo>
                    <a:pt x="246" y="219"/>
                    <a:pt x="296" y="168"/>
                    <a:pt x="278" y="137"/>
                  </a:cubicBezTo>
                  <a:cubicBezTo>
                    <a:pt x="276" y="137"/>
                    <a:pt x="275" y="137"/>
                    <a:pt x="274" y="138"/>
                  </a:cubicBezTo>
                  <a:lnTo>
                    <a:pt x="274" y="138"/>
                  </a:lnTo>
                  <a:cubicBezTo>
                    <a:pt x="300" y="82"/>
                    <a:pt x="31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4" name="Google Shape;592;p4"/>
            <p:cNvSpPr/>
            <p:nvPr/>
          </p:nvSpPr>
          <p:spPr>
            <a:xfrm>
              <a:off x="1957875" y="2648400"/>
              <a:ext cx="5800" cy="6475"/>
            </a:xfrm>
            <a:custGeom>
              <a:avLst/>
              <a:gdLst/>
              <a:ahLst/>
              <a:cxnLst/>
              <a:rect l="l" t="t" r="r" b="b"/>
              <a:pathLst>
                <a:path w="232" h="259" extrusionOk="0">
                  <a:moveTo>
                    <a:pt x="192" y="0"/>
                  </a:moveTo>
                  <a:cubicBezTo>
                    <a:pt x="186" y="0"/>
                    <a:pt x="179" y="1"/>
                    <a:pt x="170" y="4"/>
                  </a:cubicBezTo>
                  <a:cubicBezTo>
                    <a:pt x="101" y="29"/>
                    <a:pt x="51" y="74"/>
                    <a:pt x="19" y="137"/>
                  </a:cubicBezTo>
                  <a:cubicBezTo>
                    <a:pt x="0" y="174"/>
                    <a:pt x="0" y="231"/>
                    <a:pt x="44" y="244"/>
                  </a:cubicBezTo>
                  <a:lnTo>
                    <a:pt x="70" y="256"/>
                  </a:lnTo>
                  <a:cubicBezTo>
                    <a:pt x="75" y="258"/>
                    <a:pt x="80" y="259"/>
                    <a:pt x="85" y="259"/>
                  </a:cubicBezTo>
                  <a:cubicBezTo>
                    <a:pt x="117" y="259"/>
                    <a:pt x="148" y="228"/>
                    <a:pt x="164" y="206"/>
                  </a:cubicBezTo>
                  <a:cubicBezTo>
                    <a:pt x="196" y="174"/>
                    <a:pt x="221" y="130"/>
                    <a:pt x="221" y="80"/>
                  </a:cubicBezTo>
                  <a:cubicBezTo>
                    <a:pt x="232" y="42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5" name="Google Shape;593;p4"/>
            <p:cNvSpPr/>
            <p:nvPr/>
          </p:nvSpPr>
          <p:spPr>
            <a:xfrm>
              <a:off x="1992175" y="2605350"/>
              <a:ext cx="7975" cy="6275"/>
            </a:xfrm>
            <a:custGeom>
              <a:avLst/>
              <a:gdLst/>
              <a:ahLst/>
              <a:cxnLst/>
              <a:rect l="l" t="t" r="r" b="b"/>
              <a:pathLst>
                <a:path w="319" h="251" extrusionOk="0">
                  <a:moveTo>
                    <a:pt x="253" y="0"/>
                  </a:moveTo>
                  <a:cubicBezTo>
                    <a:pt x="163" y="0"/>
                    <a:pt x="0" y="132"/>
                    <a:pt x="79" y="225"/>
                  </a:cubicBezTo>
                  <a:lnTo>
                    <a:pt x="85" y="231"/>
                  </a:lnTo>
                  <a:cubicBezTo>
                    <a:pt x="96" y="245"/>
                    <a:pt x="113" y="251"/>
                    <a:pt x="131" y="251"/>
                  </a:cubicBezTo>
                  <a:cubicBezTo>
                    <a:pt x="154" y="251"/>
                    <a:pt x="178" y="242"/>
                    <a:pt x="192" y="231"/>
                  </a:cubicBezTo>
                  <a:cubicBezTo>
                    <a:pt x="268" y="200"/>
                    <a:pt x="318" y="118"/>
                    <a:pt x="306" y="36"/>
                  </a:cubicBezTo>
                  <a:cubicBezTo>
                    <a:pt x="299" y="11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6" name="Google Shape;594;p4"/>
            <p:cNvSpPr/>
            <p:nvPr/>
          </p:nvSpPr>
          <p:spPr>
            <a:xfrm>
              <a:off x="1996975" y="2638150"/>
              <a:ext cx="8700" cy="7325"/>
            </a:xfrm>
            <a:custGeom>
              <a:avLst/>
              <a:gdLst/>
              <a:ahLst/>
              <a:cxnLst/>
              <a:rect l="l" t="t" r="r" b="b"/>
              <a:pathLst>
                <a:path w="348" h="293" extrusionOk="0">
                  <a:moveTo>
                    <a:pt x="224" y="0"/>
                  </a:moveTo>
                  <a:cubicBezTo>
                    <a:pt x="209" y="0"/>
                    <a:pt x="190" y="6"/>
                    <a:pt x="171" y="17"/>
                  </a:cubicBezTo>
                  <a:cubicBezTo>
                    <a:pt x="95" y="67"/>
                    <a:pt x="0" y="181"/>
                    <a:pt x="70" y="269"/>
                  </a:cubicBezTo>
                  <a:cubicBezTo>
                    <a:pt x="83" y="286"/>
                    <a:pt x="101" y="293"/>
                    <a:pt x="120" y="293"/>
                  </a:cubicBezTo>
                  <a:cubicBezTo>
                    <a:pt x="213" y="293"/>
                    <a:pt x="347" y="135"/>
                    <a:pt x="259" y="67"/>
                  </a:cubicBezTo>
                  <a:cubicBezTo>
                    <a:pt x="271" y="22"/>
                    <a:pt x="25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7" name="Google Shape;595;p4"/>
            <p:cNvSpPr/>
            <p:nvPr/>
          </p:nvSpPr>
          <p:spPr>
            <a:xfrm>
              <a:off x="2014150" y="261245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82" y="1"/>
                  </a:moveTo>
                  <a:cubicBezTo>
                    <a:pt x="153" y="1"/>
                    <a:pt x="118" y="18"/>
                    <a:pt x="95" y="29"/>
                  </a:cubicBezTo>
                  <a:cubicBezTo>
                    <a:pt x="70" y="48"/>
                    <a:pt x="45" y="67"/>
                    <a:pt x="32" y="99"/>
                  </a:cubicBezTo>
                  <a:cubicBezTo>
                    <a:pt x="26" y="111"/>
                    <a:pt x="26" y="118"/>
                    <a:pt x="20" y="137"/>
                  </a:cubicBezTo>
                  <a:cubicBezTo>
                    <a:pt x="20" y="137"/>
                    <a:pt x="20" y="137"/>
                    <a:pt x="20" y="143"/>
                  </a:cubicBezTo>
                  <a:cubicBezTo>
                    <a:pt x="1" y="168"/>
                    <a:pt x="7" y="206"/>
                    <a:pt x="32" y="225"/>
                  </a:cubicBezTo>
                  <a:cubicBezTo>
                    <a:pt x="39" y="231"/>
                    <a:pt x="45" y="231"/>
                    <a:pt x="51" y="238"/>
                  </a:cubicBezTo>
                  <a:cubicBezTo>
                    <a:pt x="61" y="244"/>
                    <a:pt x="72" y="247"/>
                    <a:pt x="82" y="247"/>
                  </a:cubicBezTo>
                  <a:cubicBezTo>
                    <a:pt x="145" y="247"/>
                    <a:pt x="212" y="148"/>
                    <a:pt x="228" y="105"/>
                  </a:cubicBezTo>
                  <a:cubicBezTo>
                    <a:pt x="240" y="80"/>
                    <a:pt x="234" y="55"/>
                    <a:pt x="228" y="36"/>
                  </a:cubicBezTo>
                  <a:cubicBezTo>
                    <a:pt x="220" y="10"/>
                    <a:pt x="2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8" name="Google Shape;596;p4"/>
            <p:cNvSpPr/>
            <p:nvPr/>
          </p:nvSpPr>
          <p:spPr>
            <a:xfrm>
              <a:off x="1990500" y="2704625"/>
              <a:ext cx="9325" cy="5375"/>
            </a:xfrm>
            <a:custGeom>
              <a:avLst/>
              <a:gdLst/>
              <a:ahLst/>
              <a:cxnLst/>
              <a:rect l="l" t="t" r="r" b="b"/>
              <a:pathLst>
                <a:path w="373" h="215" extrusionOk="0">
                  <a:moveTo>
                    <a:pt x="240" y="0"/>
                  </a:moveTo>
                  <a:cubicBezTo>
                    <a:pt x="139" y="0"/>
                    <a:pt x="1" y="215"/>
                    <a:pt x="133" y="215"/>
                  </a:cubicBezTo>
                  <a:cubicBezTo>
                    <a:pt x="234" y="215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9" name="Google Shape;597;p4"/>
            <p:cNvSpPr/>
            <p:nvPr/>
          </p:nvSpPr>
          <p:spPr>
            <a:xfrm>
              <a:off x="1986125" y="2724650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195" y="0"/>
                  </a:moveTo>
                  <a:cubicBezTo>
                    <a:pt x="150" y="0"/>
                    <a:pt x="100" y="45"/>
                    <a:pt x="75" y="76"/>
                  </a:cubicBezTo>
                  <a:lnTo>
                    <a:pt x="56" y="114"/>
                  </a:lnTo>
                  <a:cubicBezTo>
                    <a:pt x="0" y="185"/>
                    <a:pt x="14" y="293"/>
                    <a:pt x="90" y="293"/>
                  </a:cubicBezTo>
                  <a:cubicBezTo>
                    <a:pt x="109" y="293"/>
                    <a:pt x="131" y="286"/>
                    <a:pt x="157" y="272"/>
                  </a:cubicBezTo>
                  <a:cubicBezTo>
                    <a:pt x="226" y="246"/>
                    <a:pt x="277" y="190"/>
                    <a:pt x="296" y="114"/>
                  </a:cubicBezTo>
                  <a:cubicBezTo>
                    <a:pt x="308" y="57"/>
                    <a:pt x="289" y="13"/>
                    <a:pt x="226" y="7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0" name="Google Shape;598;p4"/>
            <p:cNvSpPr/>
            <p:nvPr/>
          </p:nvSpPr>
          <p:spPr>
            <a:xfrm>
              <a:off x="1997925" y="2729700"/>
              <a:ext cx="10725" cy="8350"/>
            </a:xfrm>
            <a:custGeom>
              <a:avLst/>
              <a:gdLst/>
              <a:ahLst/>
              <a:cxnLst/>
              <a:rect l="l" t="t" r="r" b="b"/>
              <a:pathLst>
                <a:path w="429" h="334" extrusionOk="0">
                  <a:moveTo>
                    <a:pt x="310" y="1"/>
                  </a:moveTo>
                  <a:cubicBezTo>
                    <a:pt x="287" y="1"/>
                    <a:pt x="262" y="7"/>
                    <a:pt x="233" y="19"/>
                  </a:cubicBezTo>
                  <a:cubicBezTo>
                    <a:pt x="196" y="38"/>
                    <a:pt x="164" y="57"/>
                    <a:pt x="133" y="89"/>
                  </a:cubicBezTo>
                  <a:cubicBezTo>
                    <a:pt x="82" y="139"/>
                    <a:pt x="0" y="328"/>
                    <a:pt x="126" y="328"/>
                  </a:cubicBezTo>
                  <a:cubicBezTo>
                    <a:pt x="138" y="332"/>
                    <a:pt x="150" y="334"/>
                    <a:pt x="162" y="334"/>
                  </a:cubicBezTo>
                  <a:cubicBezTo>
                    <a:pt x="254" y="334"/>
                    <a:pt x="351" y="237"/>
                    <a:pt x="385" y="164"/>
                  </a:cubicBezTo>
                  <a:cubicBezTo>
                    <a:pt x="429" y="71"/>
                    <a:pt x="389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599;p4"/>
          <p:cNvGrpSpPr/>
          <p:nvPr/>
        </p:nvGrpSpPr>
        <p:grpSpPr>
          <a:xfrm>
            <a:off x="336232" y="5344626"/>
            <a:ext cx="887144" cy="1924808"/>
            <a:chOff x="6681475" y="2709025"/>
            <a:chExt cx="120950" cy="262400"/>
          </a:xfrm>
        </p:grpSpPr>
        <p:sp>
          <p:nvSpPr>
            <p:cNvPr id="1049241" name="Google Shape;600;p4"/>
            <p:cNvSpPr/>
            <p:nvPr/>
          </p:nvSpPr>
          <p:spPr>
            <a:xfrm>
              <a:off x="6681475" y="2709025"/>
              <a:ext cx="120950" cy="262400"/>
            </a:xfrm>
            <a:custGeom>
              <a:avLst/>
              <a:gdLst/>
              <a:ahLst/>
              <a:cxnLst/>
              <a:rect l="l" t="t" r="r" b="b"/>
              <a:pathLst>
                <a:path w="4838" h="10496" extrusionOk="0">
                  <a:moveTo>
                    <a:pt x="1745" y="1"/>
                  </a:moveTo>
                  <a:cubicBezTo>
                    <a:pt x="1744" y="1"/>
                    <a:pt x="1742" y="1"/>
                    <a:pt x="1741" y="1"/>
                  </a:cubicBezTo>
                  <a:cubicBezTo>
                    <a:pt x="1180" y="33"/>
                    <a:pt x="0" y="8181"/>
                    <a:pt x="619" y="9411"/>
                  </a:cubicBezTo>
                  <a:cubicBezTo>
                    <a:pt x="977" y="10129"/>
                    <a:pt x="1791" y="10495"/>
                    <a:pt x="2590" y="10495"/>
                  </a:cubicBezTo>
                  <a:cubicBezTo>
                    <a:pt x="2873" y="10495"/>
                    <a:pt x="3154" y="10449"/>
                    <a:pt x="3413" y="10357"/>
                  </a:cubicBezTo>
                  <a:cubicBezTo>
                    <a:pt x="4012" y="10143"/>
                    <a:pt x="4491" y="9682"/>
                    <a:pt x="4592" y="8969"/>
                  </a:cubicBezTo>
                  <a:cubicBezTo>
                    <a:pt x="4837" y="7295"/>
                    <a:pt x="2313" y="1"/>
                    <a:pt x="1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2" name="Google Shape;601;p4"/>
            <p:cNvSpPr/>
            <p:nvPr/>
          </p:nvSpPr>
          <p:spPr>
            <a:xfrm>
              <a:off x="6769800" y="2930900"/>
              <a:ext cx="6425" cy="6275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1" y="0"/>
                  </a:moveTo>
                  <a:cubicBezTo>
                    <a:pt x="110" y="0"/>
                    <a:pt x="99" y="4"/>
                    <a:pt x="88" y="12"/>
                  </a:cubicBezTo>
                  <a:lnTo>
                    <a:pt x="81" y="12"/>
                  </a:lnTo>
                  <a:cubicBezTo>
                    <a:pt x="1" y="82"/>
                    <a:pt x="88" y="251"/>
                    <a:pt x="186" y="251"/>
                  </a:cubicBezTo>
                  <a:cubicBezTo>
                    <a:pt x="195" y="251"/>
                    <a:pt x="204" y="249"/>
                    <a:pt x="214" y="246"/>
                  </a:cubicBezTo>
                  <a:cubicBezTo>
                    <a:pt x="226" y="246"/>
                    <a:pt x="239" y="233"/>
                    <a:pt x="239" y="221"/>
                  </a:cubicBezTo>
                  <a:lnTo>
                    <a:pt x="245" y="208"/>
                  </a:lnTo>
                  <a:cubicBezTo>
                    <a:pt x="256" y="154"/>
                    <a:pt x="192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3" name="Google Shape;602;p4"/>
            <p:cNvSpPr/>
            <p:nvPr/>
          </p:nvSpPr>
          <p:spPr>
            <a:xfrm>
              <a:off x="6760950" y="2942700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39" y="0"/>
                  </a:moveTo>
                  <a:cubicBezTo>
                    <a:pt x="130" y="0"/>
                    <a:pt x="122" y="4"/>
                    <a:pt x="114" y="14"/>
                  </a:cubicBezTo>
                  <a:cubicBezTo>
                    <a:pt x="95" y="26"/>
                    <a:pt x="76" y="26"/>
                    <a:pt x="63" y="26"/>
                  </a:cubicBezTo>
                  <a:cubicBezTo>
                    <a:pt x="0" y="26"/>
                    <a:pt x="25" y="127"/>
                    <a:pt x="44" y="159"/>
                  </a:cubicBezTo>
                  <a:cubicBezTo>
                    <a:pt x="57" y="177"/>
                    <a:pt x="76" y="203"/>
                    <a:pt x="101" y="215"/>
                  </a:cubicBezTo>
                  <a:cubicBezTo>
                    <a:pt x="107" y="218"/>
                    <a:pt x="113" y="220"/>
                    <a:pt x="118" y="220"/>
                  </a:cubicBezTo>
                  <a:cubicBezTo>
                    <a:pt x="161" y="220"/>
                    <a:pt x="196" y="142"/>
                    <a:pt x="202" y="108"/>
                  </a:cubicBezTo>
                  <a:cubicBezTo>
                    <a:pt x="212" y="77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4" name="Google Shape;603;p4"/>
            <p:cNvSpPr/>
            <p:nvPr/>
          </p:nvSpPr>
          <p:spPr>
            <a:xfrm>
              <a:off x="6750525" y="2936075"/>
              <a:ext cx="6500" cy="7325"/>
            </a:xfrm>
            <a:custGeom>
              <a:avLst/>
              <a:gdLst/>
              <a:ahLst/>
              <a:cxnLst/>
              <a:rect l="l" t="t" r="r" b="b"/>
              <a:pathLst>
                <a:path w="260" h="293" extrusionOk="0">
                  <a:moveTo>
                    <a:pt x="74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1" y="7"/>
                    <a:pt x="1" y="102"/>
                    <a:pt x="26" y="146"/>
                  </a:cubicBezTo>
                  <a:cubicBezTo>
                    <a:pt x="45" y="215"/>
                    <a:pt x="102" y="272"/>
                    <a:pt x="177" y="291"/>
                  </a:cubicBezTo>
                  <a:cubicBezTo>
                    <a:pt x="181" y="292"/>
                    <a:pt x="184" y="292"/>
                    <a:pt x="188" y="292"/>
                  </a:cubicBezTo>
                  <a:cubicBezTo>
                    <a:pt x="211" y="292"/>
                    <a:pt x="236" y="275"/>
                    <a:pt x="247" y="253"/>
                  </a:cubicBezTo>
                  <a:cubicBezTo>
                    <a:pt x="259" y="222"/>
                    <a:pt x="253" y="184"/>
                    <a:pt x="241" y="159"/>
                  </a:cubicBezTo>
                  <a:cubicBezTo>
                    <a:pt x="228" y="140"/>
                    <a:pt x="215" y="115"/>
                    <a:pt x="203" y="102"/>
                  </a:cubicBezTo>
                  <a:cubicBezTo>
                    <a:pt x="196" y="96"/>
                    <a:pt x="196" y="96"/>
                    <a:pt x="190" y="89"/>
                  </a:cubicBezTo>
                  <a:cubicBezTo>
                    <a:pt x="166" y="48"/>
                    <a:pt x="12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5" name="Google Shape;604;p4"/>
            <p:cNvSpPr/>
            <p:nvPr/>
          </p:nvSpPr>
          <p:spPr>
            <a:xfrm>
              <a:off x="6759850" y="293050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84" y="1"/>
                  </a:moveTo>
                  <a:cubicBezTo>
                    <a:pt x="74" y="1"/>
                    <a:pt x="62" y="5"/>
                    <a:pt x="50" y="16"/>
                  </a:cubicBezTo>
                  <a:lnTo>
                    <a:pt x="44" y="22"/>
                  </a:lnTo>
                  <a:cubicBezTo>
                    <a:pt x="0" y="54"/>
                    <a:pt x="25" y="123"/>
                    <a:pt x="50" y="155"/>
                  </a:cubicBezTo>
                  <a:lnTo>
                    <a:pt x="63" y="167"/>
                  </a:lnTo>
                  <a:cubicBezTo>
                    <a:pt x="97" y="203"/>
                    <a:pt x="121" y="217"/>
                    <a:pt x="138" y="217"/>
                  </a:cubicBezTo>
                  <a:cubicBezTo>
                    <a:pt x="205" y="217"/>
                    <a:pt x="159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6" name="Google Shape;605;p4"/>
            <p:cNvSpPr/>
            <p:nvPr/>
          </p:nvSpPr>
          <p:spPr>
            <a:xfrm>
              <a:off x="6740800" y="2946375"/>
              <a:ext cx="4550" cy="4600"/>
            </a:xfrm>
            <a:custGeom>
              <a:avLst/>
              <a:gdLst/>
              <a:ahLst/>
              <a:cxnLst/>
              <a:rect l="l" t="t" r="r" b="b"/>
              <a:pathLst>
                <a:path w="182" h="184" extrusionOk="0">
                  <a:moveTo>
                    <a:pt x="111" y="1"/>
                  </a:moveTo>
                  <a:cubicBezTo>
                    <a:pt x="102" y="1"/>
                    <a:pt x="94" y="6"/>
                    <a:pt x="87" y="18"/>
                  </a:cubicBezTo>
                  <a:cubicBezTo>
                    <a:pt x="81" y="24"/>
                    <a:pt x="81" y="24"/>
                    <a:pt x="81" y="30"/>
                  </a:cubicBezTo>
                  <a:cubicBezTo>
                    <a:pt x="77" y="30"/>
                    <a:pt x="73" y="29"/>
                    <a:pt x="69" y="29"/>
                  </a:cubicBezTo>
                  <a:cubicBezTo>
                    <a:pt x="0" y="29"/>
                    <a:pt x="37" y="183"/>
                    <a:pt x="113" y="183"/>
                  </a:cubicBezTo>
                  <a:cubicBezTo>
                    <a:pt x="117" y="183"/>
                    <a:pt x="121" y="183"/>
                    <a:pt x="125" y="182"/>
                  </a:cubicBezTo>
                  <a:cubicBezTo>
                    <a:pt x="175" y="176"/>
                    <a:pt x="175" y="138"/>
                    <a:pt x="182" y="94"/>
                  </a:cubicBezTo>
                  <a:cubicBezTo>
                    <a:pt x="182" y="69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7" name="Google Shape;606;p4"/>
            <p:cNvSpPr/>
            <p:nvPr/>
          </p:nvSpPr>
          <p:spPr>
            <a:xfrm>
              <a:off x="6726550" y="2815400"/>
              <a:ext cx="5250" cy="5750"/>
            </a:xfrm>
            <a:custGeom>
              <a:avLst/>
              <a:gdLst/>
              <a:ahLst/>
              <a:cxnLst/>
              <a:rect l="l" t="t" r="r" b="b"/>
              <a:pathLst>
                <a:path w="210" h="230" extrusionOk="0">
                  <a:moveTo>
                    <a:pt x="61" y="1"/>
                  </a:moveTo>
                  <a:cubicBezTo>
                    <a:pt x="43" y="1"/>
                    <a:pt x="28" y="12"/>
                    <a:pt x="20" y="41"/>
                  </a:cubicBezTo>
                  <a:cubicBezTo>
                    <a:pt x="1" y="109"/>
                    <a:pt x="93" y="229"/>
                    <a:pt x="152" y="229"/>
                  </a:cubicBezTo>
                  <a:cubicBezTo>
                    <a:pt x="169" y="229"/>
                    <a:pt x="183" y="219"/>
                    <a:pt x="190" y="192"/>
                  </a:cubicBezTo>
                  <a:cubicBezTo>
                    <a:pt x="210" y="120"/>
                    <a:pt x="119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8" name="Google Shape;607;p4"/>
            <p:cNvSpPr/>
            <p:nvPr/>
          </p:nvSpPr>
          <p:spPr>
            <a:xfrm>
              <a:off x="6713650" y="28155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74" y="0"/>
                  </a:moveTo>
                  <a:cubicBezTo>
                    <a:pt x="60" y="0"/>
                    <a:pt x="47" y="7"/>
                    <a:pt x="38" y="21"/>
                  </a:cubicBezTo>
                  <a:cubicBezTo>
                    <a:pt x="0" y="66"/>
                    <a:pt x="51" y="154"/>
                    <a:pt x="88" y="185"/>
                  </a:cubicBezTo>
                  <a:cubicBezTo>
                    <a:pt x="107" y="202"/>
                    <a:pt x="123" y="209"/>
                    <a:pt x="138" y="209"/>
                  </a:cubicBezTo>
                  <a:cubicBezTo>
                    <a:pt x="179" y="209"/>
                    <a:pt x="202" y="153"/>
                    <a:pt x="183" y="97"/>
                  </a:cubicBezTo>
                  <a:lnTo>
                    <a:pt x="170" y="85"/>
                  </a:lnTo>
                  <a:cubicBezTo>
                    <a:pt x="170" y="78"/>
                    <a:pt x="170" y="72"/>
                    <a:pt x="164" y="72"/>
                  </a:cubicBezTo>
                  <a:cubicBezTo>
                    <a:pt x="158" y="53"/>
                    <a:pt x="145" y="40"/>
                    <a:pt x="133" y="28"/>
                  </a:cubicBezTo>
                  <a:cubicBezTo>
                    <a:pt x="120" y="15"/>
                    <a:pt x="101" y="9"/>
                    <a:pt x="88" y="3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9" name="Google Shape;608;p4"/>
            <p:cNvSpPr/>
            <p:nvPr/>
          </p:nvSpPr>
          <p:spPr>
            <a:xfrm>
              <a:off x="6707500" y="2835200"/>
              <a:ext cx="6000" cy="7850"/>
            </a:xfrm>
            <a:custGeom>
              <a:avLst/>
              <a:gdLst/>
              <a:ahLst/>
              <a:cxnLst/>
              <a:rect l="l" t="t" r="r" b="b"/>
              <a:pathLst>
                <a:path w="240" h="314" extrusionOk="0">
                  <a:moveTo>
                    <a:pt x="91" y="0"/>
                  </a:moveTo>
                  <a:cubicBezTo>
                    <a:pt x="80" y="0"/>
                    <a:pt x="68" y="4"/>
                    <a:pt x="57" y="12"/>
                  </a:cubicBezTo>
                  <a:cubicBezTo>
                    <a:pt x="32" y="25"/>
                    <a:pt x="19" y="50"/>
                    <a:pt x="13" y="75"/>
                  </a:cubicBezTo>
                  <a:cubicBezTo>
                    <a:pt x="0" y="151"/>
                    <a:pt x="32" y="233"/>
                    <a:pt x="88" y="277"/>
                  </a:cubicBezTo>
                  <a:cubicBezTo>
                    <a:pt x="114" y="299"/>
                    <a:pt x="144" y="313"/>
                    <a:pt x="170" y="313"/>
                  </a:cubicBezTo>
                  <a:cubicBezTo>
                    <a:pt x="197" y="313"/>
                    <a:pt x="221" y="299"/>
                    <a:pt x="233" y="264"/>
                  </a:cubicBezTo>
                  <a:cubicBezTo>
                    <a:pt x="240" y="233"/>
                    <a:pt x="240" y="195"/>
                    <a:pt x="233" y="164"/>
                  </a:cubicBezTo>
                  <a:cubicBezTo>
                    <a:pt x="223" y="121"/>
                    <a:pt x="157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0" name="Google Shape;609;p4"/>
            <p:cNvSpPr/>
            <p:nvPr/>
          </p:nvSpPr>
          <p:spPr>
            <a:xfrm>
              <a:off x="6718375" y="2828075"/>
              <a:ext cx="7125" cy="7600"/>
            </a:xfrm>
            <a:custGeom>
              <a:avLst/>
              <a:gdLst/>
              <a:ahLst/>
              <a:cxnLst/>
              <a:rect l="l" t="t" r="r" b="b"/>
              <a:pathLst>
                <a:path w="285" h="304" extrusionOk="0">
                  <a:moveTo>
                    <a:pt x="84" y="0"/>
                  </a:moveTo>
                  <a:cubicBezTo>
                    <a:pt x="81" y="0"/>
                    <a:pt x="79" y="0"/>
                    <a:pt x="76" y="1"/>
                  </a:cubicBezTo>
                  <a:cubicBezTo>
                    <a:pt x="7" y="7"/>
                    <a:pt x="0" y="95"/>
                    <a:pt x="13" y="146"/>
                  </a:cubicBezTo>
                  <a:cubicBezTo>
                    <a:pt x="19" y="196"/>
                    <a:pt x="57" y="240"/>
                    <a:pt x="101" y="266"/>
                  </a:cubicBezTo>
                  <a:cubicBezTo>
                    <a:pt x="126" y="291"/>
                    <a:pt x="158" y="303"/>
                    <a:pt x="189" y="303"/>
                  </a:cubicBezTo>
                  <a:cubicBezTo>
                    <a:pt x="284" y="297"/>
                    <a:pt x="253" y="158"/>
                    <a:pt x="221" y="108"/>
                  </a:cubicBezTo>
                  <a:cubicBezTo>
                    <a:pt x="191" y="66"/>
                    <a:pt x="143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1" name="Google Shape;610;p4"/>
            <p:cNvSpPr/>
            <p:nvPr/>
          </p:nvSpPr>
          <p:spPr>
            <a:xfrm>
              <a:off x="6726000" y="2841025"/>
              <a:ext cx="5325" cy="6450"/>
            </a:xfrm>
            <a:custGeom>
              <a:avLst/>
              <a:gdLst/>
              <a:ahLst/>
              <a:cxnLst/>
              <a:rect l="l" t="t" r="r" b="b"/>
              <a:pathLst>
                <a:path w="213" h="258" extrusionOk="0">
                  <a:moveTo>
                    <a:pt x="91" y="0"/>
                  </a:moveTo>
                  <a:cubicBezTo>
                    <a:pt x="79" y="0"/>
                    <a:pt x="69" y="7"/>
                    <a:pt x="61" y="25"/>
                  </a:cubicBezTo>
                  <a:cubicBezTo>
                    <a:pt x="55" y="38"/>
                    <a:pt x="48" y="50"/>
                    <a:pt x="42" y="57"/>
                  </a:cubicBezTo>
                  <a:cubicBezTo>
                    <a:pt x="1" y="144"/>
                    <a:pt x="96" y="257"/>
                    <a:pt x="159" y="257"/>
                  </a:cubicBezTo>
                  <a:cubicBezTo>
                    <a:pt x="182" y="257"/>
                    <a:pt x="201" y="241"/>
                    <a:pt x="206" y="202"/>
                  </a:cubicBezTo>
                  <a:lnTo>
                    <a:pt x="212" y="158"/>
                  </a:lnTo>
                  <a:cubicBezTo>
                    <a:pt x="212" y="117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2" name="Google Shape;611;p4"/>
            <p:cNvSpPr/>
            <p:nvPr/>
          </p:nvSpPr>
          <p:spPr>
            <a:xfrm>
              <a:off x="6718050" y="2894000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52" y="0"/>
                  </a:moveTo>
                  <a:cubicBezTo>
                    <a:pt x="23" y="0"/>
                    <a:pt x="1" y="20"/>
                    <a:pt x="1" y="76"/>
                  </a:cubicBezTo>
                  <a:cubicBezTo>
                    <a:pt x="1" y="130"/>
                    <a:pt x="62" y="270"/>
                    <a:pt x="140" y="270"/>
                  </a:cubicBezTo>
                  <a:cubicBezTo>
                    <a:pt x="152" y="270"/>
                    <a:pt x="164" y="266"/>
                    <a:pt x="177" y="259"/>
                  </a:cubicBezTo>
                  <a:cubicBezTo>
                    <a:pt x="184" y="252"/>
                    <a:pt x="190" y="252"/>
                    <a:pt x="196" y="246"/>
                  </a:cubicBezTo>
                  <a:cubicBezTo>
                    <a:pt x="259" y="214"/>
                    <a:pt x="209" y="114"/>
                    <a:pt x="171" y="76"/>
                  </a:cubicBezTo>
                  <a:cubicBezTo>
                    <a:pt x="145" y="39"/>
                    <a:pt x="92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3" name="Google Shape;612;p4"/>
            <p:cNvSpPr/>
            <p:nvPr/>
          </p:nvSpPr>
          <p:spPr>
            <a:xfrm>
              <a:off x="6756175" y="2880900"/>
              <a:ext cx="4200" cy="4450"/>
            </a:xfrm>
            <a:custGeom>
              <a:avLst/>
              <a:gdLst/>
              <a:ahLst/>
              <a:cxnLst/>
              <a:rect l="l" t="t" r="r" b="b"/>
              <a:pathLst>
                <a:path w="168" h="178" extrusionOk="0">
                  <a:moveTo>
                    <a:pt x="48" y="0"/>
                  </a:moveTo>
                  <a:cubicBezTo>
                    <a:pt x="33" y="0"/>
                    <a:pt x="21" y="9"/>
                    <a:pt x="15" y="32"/>
                  </a:cubicBezTo>
                  <a:cubicBezTo>
                    <a:pt x="0" y="85"/>
                    <a:pt x="70" y="178"/>
                    <a:pt x="118" y="178"/>
                  </a:cubicBezTo>
                  <a:cubicBezTo>
                    <a:pt x="133" y="178"/>
                    <a:pt x="146" y="168"/>
                    <a:pt x="153" y="146"/>
                  </a:cubicBezTo>
                  <a:cubicBezTo>
                    <a:pt x="168" y="93"/>
                    <a:pt x="95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4" name="Google Shape;613;p4"/>
            <p:cNvSpPr/>
            <p:nvPr/>
          </p:nvSpPr>
          <p:spPr>
            <a:xfrm>
              <a:off x="6753500" y="2892050"/>
              <a:ext cx="7625" cy="6075"/>
            </a:xfrm>
            <a:custGeom>
              <a:avLst/>
              <a:gdLst/>
              <a:ahLst/>
              <a:cxnLst/>
              <a:rect l="l" t="t" r="r" b="b"/>
              <a:pathLst>
                <a:path w="305" h="243" extrusionOk="0">
                  <a:moveTo>
                    <a:pt x="71" y="1"/>
                  </a:moveTo>
                  <a:cubicBezTo>
                    <a:pt x="0" y="1"/>
                    <a:pt x="36" y="160"/>
                    <a:pt x="90" y="198"/>
                  </a:cubicBezTo>
                  <a:cubicBezTo>
                    <a:pt x="122" y="229"/>
                    <a:pt x="159" y="242"/>
                    <a:pt x="204" y="242"/>
                  </a:cubicBezTo>
                  <a:cubicBezTo>
                    <a:pt x="304" y="236"/>
                    <a:pt x="210" y="72"/>
                    <a:pt x="166" y="47"/>
                  </a:cubicBezTo>
                  <a:cubicBezTo>
                    <a:pt x="147" y="34"/>
                    <a:pt x="134" y="21"/>
                    <a:pt x="115" y="15"/>
                  </a:cubicBezTo>
                  <a:cubicBezTo>
                    <a:pt x="98" y="5"/>
                    <a:pt x="83" y="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5" name="Google Shape;614;p4"/>
            <p:cNvSpPr/>
            <p:nvPr/>
          </p:nvSpPr>
          <p:spPr>
            <a:xfrm>
              <a:off x="6745275" y="2885650"/>
              <a:ext cx="3550" cy="2850"/>
            </a:xfrm>
            <a:custGeom>
              <a:avLst/>
              <a:gdLst/>
              <a:ahLst/>
              <a:cxnLst/>
              <a:rect l="l" t="t" r="r" b="b"/>
              <a:pathLst>
                <a:path w="142" h="114" extrusionOk="0">
                  <a:moveTo>
                    <a:pt x="41" y="0"/>
                  </a:moveTo>
                  <a:cubicBezTo>
                    <a:pt x="1" y="0"/>
                    <a:pt x="16" y="114"/>
                    <a:pt x="74" y="114"/>
                  </a:cubicBezTo>
                  <a:cubicBezTo>
                    <a:pt x="76" y="114"/>
                    <a:pt x="77" y="113"/>
                    <a:pt x="78" y="113"/>
                  </a:cubicBezTo>
                  <a:cubicBezTo>
                    <a:pt x="91" y="107"/>
                    <a:pt x="104" y="107"/>
                    <a:pt x="116" y="101"/>
                  </a:cubicBezTo>
                  <a:cubicBezTo>
                    <a:pt x="142" y="94"/>
                    <a:pt x="116" y="44"/>
                    <a:pt x="104" y="38"/>
                  </a:cubicBezTo>
                  <a:cubicBezTo>
                    <a:pt x="91" y="25"/>
                    <a:pt x="78" y="12"/>
                    <a:pt x="60" y="6"/>
                  </a:cubicBezTo>
                  <a:cubicBezTo>
                    <a:pt x="53" y="2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6" name="Google Shape;615;p4"/>
            <p:cNvSpPr/>
            <p:nvPr/>
          </p:nvSpPr>
          <p:spPr>
            <a:xfrm>
              <a:off x="6768675" y="288807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20" y="0"/>
                  </a:moveTo>
                  <a:cubicBezTo>
                    <a:pt x="110" y="0"/>
                    <a:pt x="99" y="3"/>
                    <a:pt x="88" y="10"/>
                  </a:cubicBezTo>
                  <a:cubicBezTo>
                    <a:pt x="0" y="67"/>
                    <a:pt x="82" y="193"/>
                    <a:pt x="164" y="206"/>
                  </a:cubicBezTo>
                  <a:lnTo>
                    <a:pt x="183" y="206"/>
                  </a:lnTo>
                  <a:cubicBezTo>
                    <a:pt x="184" y="206"/>
                    <a:pt x="185" y="206"/>
                    <a:pt x="186" y="206"/>
                  </a:cubicBezTo>
                  <a:cubicBezTo>
                    <a:pt x="260" y="206"/>
                    <a:pt x="204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7" name="Google Shape;616;p4"/>
            <p:cNvSpPr/>
            <p:nvPr/>
          </p:nvSpPr>
          <p:spPr>
            <a:xfrm>
              <a:off x="6724025" y="2732200"/>
              <a:ext cx="4925" cy="4675"/>
            </a:xfrm>
            <a:custGeom>
              <a:avLst/>
              <a:gdLst/>
              <a:ahLst/>
              <a:cxnLst/>
              <a:rect l="l" t="t" r="r" b="b"/>
              <a:pathLst>
                <a:path w="197" h="187" extrusionOk="0">
                  <a:moveTo>
                    <a:pt x="34" y="1"/>
                  </a:moveTo>
                  <a:cubicBezTo>
                    <a:pt x="1" y="1"/>
                    <a:pt x="28" y="60"/>
                    <a:pt x="42" y="74"/>
                  </a:cubicBezTo>
                  <a:lnTo>
                    <a:pt x="42" y="74"/>
                  </a:lnTo>
                  <a:cubicBezTo>
                    <a:pt x="31" y="66"/>
                    <a:pt x="28" y="59"/>
                    <a:pt x="27" y="59"/>
                  </a:cubicBezTo>
                  <a:lnTo>
                    <a:pt x="27" y="59"/>
                  </a:lnTo>
                  <a:cubicBezTo>
                    <a:pt x="27" y="59"/>
                    <a:pt x="30" y="65"/>
                    <a:pt x="33" y="83"/>
                  </a:cubicBezTo>
                  <a:cubicBezTo>
                    <a:pt x="33" y="102"/>
                    <a:pt x="39" y="121"/>
                    <a:pt x="45" y="146"/>
                  </a:cubicBezTo>
                  <a:cubicBezTo>
                    <a:pt x="51" y="162"/>
                    <a:pt x="69" y="187"/>
                    <a:pt x="90" y="187"/>
                  </a:cubicBezTo>
                  <a:cubicBezTo>
                    <a:pt x="94" y="187"/>
                    <a:pt x="98" y="186"/>
                    <a:pt x="102" y="184"/>
                  </a:cubicBezTo>
                  <a:cubicBezTo>
                    <a:pt x="197" y="153"/>
                    <a:pt x="115" y="7"/>
                    <a:pt x="39" y="1"/>
                  </a:cubicBezTo>
                  <a:cubicBezTo>
                    <a:pt x="37" y="1"/>
                    <a:pt x="3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8" name="Google Shape;617;p4"/>
            <p:cNvSpPr/>
            <p:nvPr/>
          </p:nvSpPr>
          <p:spPr>
            <a:xfrm>
              <a:off x="6723875" y="2759650"/>
              <a:ext cx="5725" cy="6175"/>
            </a:xfrm>
            <a:custGeom>
              <a:avLst/>
              <a:gdLst/>
              <a:ahLst/>
              <a:cxnLst/>
              <a:rect l="l" t="t" r="r" b="b"/>
              <a:pathLst>
                <a:path w="229" h="247" extrusionOk="0">
                  <a:moveTo>
                    <a:pt x="66" y="0"/>
                  </a:moveTo>
                  <a:cubicBezTo>
                    <a:pt x="46" y="0"/>
                    <a:pt x="29" y="13"/>
                    <a:pt x="20" y="45"/>
                  </a:cubicBezTo>
                  <a:cubicBezTo>
                    <a:pt x="1" y="117"/>
                    <a:pt x="98" y="247"/>
                    <a:pt x="163" y="247"/>
                  </a:cubicBezTo>
                  <a:cubicBezTo>
                    <a:pt x="183" y="247"/>
                    <a:pt x="200" y="234"/>
                    <a:pt x="209" y="202"/>
                  </a:cubicBezTo>
                  <a:cubicBezTo>
                    <a:pt x="228" y="130"/>
                    <a:pt x="131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9" name="Google Shape;618;p4"/>
            <p:cNvSpPr/>
            <p:nvPr/>
          </p:nvSpPr>
          <p:spPr>
            <a:xfrm>
              <a:off x="6718050" y="27501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92" y="1"/>
                  </a:moveTo>
                  <a:cubicBezTo>
                    <a:pt x="82" y="1"/>
                    <a:pt x="72" y="4"/>
                    <a:pt x="64" y="9"/>
                  </a:cubicBezTo>
                  <a:cubicBezTo>
                    <a:pt x="26" y="28"/>
                    <a:pt x="1" y="73"/>
                    <a:pt x="1" y="110"/>
                  </a:cubicBezTo>
                  <a:cubicBezTo>
                    <a:pt x="1" y="148"/>
                    <a:pt x="47" y="246"/>
                    <a:pt x="96" y="246"/>
                  </a:cubicBezTo>
                  <a:cubicBezTo>
                    <a:pt x="104" y="246"/>
                    <a:pt x="112" y="243"/>
                    <a:pt x="120" y="236"/>
                  </a:cubicBezTo>
                  <a:cubicBezTo>
                    <a:pt x="123" y="232"/>
                    <a:pt x="126" y="230"/>
                    <a:pt x="130" y="230"/>
                  </a:cubicBezTo>
                  <a:cubicBezTo>
                    <a:pt x="136" y="230"/>
                    <a:pt x="144" y="235"/>
                    <a:pt x="152" y="243"/>
                  </a:cubicBezTo>
                  <a:cubicBezTo>
                    <a:pt x="171" y="243"/>
                    <a:pt x="190" y="236"/>
                    <a:pt x="209" y="230"/>
                  </a:cubicBezTo>
                  <a:cubicBezTo>
                    <a:pt x="291" y="199"/>
                    <a:pt x="190" y="54"/>
                    <a:pt x="152" y="28"/>
                  </a:cubicBezTo>
                  <a:lnTo>
                    <a:pt x="127" y="16"/>
                  </a:lnTo>
                  <a:cubicBezTo>
                    <a:pt x="116" y="5"/>
                    <a:pt x="104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0" name="Google Shape;619;p4"/>
            <p:cNvSpPr/>
            <p:nvPr/>
          </p:nvSpPr>
          <p:spPr>
            <a:xfrm>
              <a:off x="6729175" y="27492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50" y="1"/>
                  </a:moveTo>
                  <a:cubicBezTo>
                    <a:pt x="0" y="1"/>
                    <a:pt x="26" y="129"/>
                    <a:pt x="85" y="141"/>
                  </a:cubicBezTo>
                  <a:lnTo>
                    <a:pt x="111" y="147"/>
                  </a:lnTo>
                  <a:cubicBezTo>
                    <a:pt x="114" y="149"/>
                    <a:pt x="118" y="150"/>
                    <a:pt x="122" y="150"/>
                  </a:cubicBezTo>
                  <a:cubicBezTo>
                    <a:pt x="130" y="150"/>
                    <a:pt x="138" y="146"/>
                    <a:pt x="142" y="141"/>
                  </a:cubicBezTo>
                  <a:lnTo>
                    <a:pt x="149" y="135"/>
                  </a:lnTo>
                  <a:cubicBezTo>
                    <a:pt x="167" y="110"/>
                    <a:pt x="149" y="72"/>
                    <a:pt x="136" y="53"/>
                  </a:cubicBezTo>
                  <a:cubicBezTo>
                    <a:pt x="117" y="28"/>
                    <a:pt x="92" y="15"/>
                    <a:pt x="60" y="2"/>
                  </a:cubicBezTo>
                  <a:cubicBezTo>
                    <a:pt x="56" y="1"/>
                    <a:pt x="53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261" name="Google Shape;620;p4"/>
          <p:cNvSpPr/>
          <p:nvPr/>
        </p:nvSpPr>
        <p:spPr>
          <a:xfrm rot="-6774490">
            <a:off x="1223420" y="8642664"/>
            <a:ext cx="887132" cy="767924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62" name="Google Shape;621;p4"/>
          <p:cNvSpPr/>
          <p:nvPr/>
        </p:nvSpPr>
        <p:spPr>
          <a:xfrm rot="7233818">
            <a:off x="11529475" y="-139394"/>
            <a:ext cx="887126" cy="767920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263" name="Google Shape;622;p4"/>
          <p:cNvSpPr txBox="1">
            <a:spLocks noGrp="1"/>
          </p:cNvSpPr>
          <p:nvPr>
            <p:ph type="subTitle" idx="1"/>
          </p:nvPr>
        </p:nvSpPr>
        <p:spPr>
          <a:xfrm>
            <a:off x="4171700" y="4262950"/>
            <a:ext cx="9666000" cy="438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990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2CC41-58C0-45BD-A76D-5D0C198DD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A2C8F-51FC-47DF-9E76-E965995F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2317" indent="0" algn="ctr">
              <a:buNone/>
              <a:defRPr sz="2700"/>
            </a:lvl2pPr>
            <a:lvl3pPr marL="1224633" indent="0" algn="ctr">
              <a:buNone/>
              <a:defRPr sz="2400"/>
            </a:lvl3pPr>
            <a:lvl4pPr marL="1836950" indent="0" algn="ctr">
              <a:buNone/>
              <a:defRPr sz="2100"/>
            </a:lvl4pPr>
            <a:lvl5pPr marL="2449266" indent="0" algn="ctr">
              <a:buNone/>
              <a:defRPr sz="2100"/>
            </a:lvl5pPr>
            <a:lvl6pPr marL="3061583" indent="0" algn="ctr">
              <a:buNone/>
              <a:defRPr sz="2100"/>
            </a:lvl6pPr>
            <a:lvl7pPr marL="3673899" indent="0" algn="ctr">
              <a:buNone/>
              <a:defRPr sz="2100"/>
            </a:lvl7pPr>
            <a:lvl8pPr marL="4286216" indent="0" algn="ctr">
              <a:buNone/>
              <a:defRPr sz="2100"/>
            </a:lvl8pPr>
            <a:lvl9pPr marL="4898532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D4FDF8-9C32-48CC-97EF-DAFE0B4D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8915F-4E5A-4886-B9DE-F41CC054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D4CE0F-9D12-42F3-A037-0A8096B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2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D5F08-9210-4F62-848B-6920C28E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577F9-7CEB-4B4A-972C-63CE629C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FD70F-A934-4185-A67D-430CB5E4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F16790-A509-4E0D-9155-6BF98222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A76289-CB43-4723-B7C6-A262C975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7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757F8-FABA-4E22-878C-06EC67F4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D1412-535C-4753-A1A5-BF384A1CD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23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46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69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92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615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73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86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98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B4ACB-80ED-4CF2-BDD7-87E6DE54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C43FE-21B4-4D4B-904F-A9695CD1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17F47-4F44-49C7-88C9-D5846A9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6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C8E82-F75D-4B40-8007-B708845E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D5C3D-FC70-4644-83D8-4D69BE523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0CB268-7A51-42CD-ADDB-401D4F785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C2E24A-888E-4710-AF5A-04136A45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2C6F8E-1D84-445C-8C2C-E61762C9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27701-1BA9-4E85-A5E7-5C699259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34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576E3-8A7A-4464-BC6F-1B95FBE2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26C9B-A12C-4E0F-AA2D-9DDC934F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17" indent="0">
              <a:buNone/>
              <a:defRPr sz="2700" b="1"/>
            </a:lvl2pPr>
            <a:lvl3pPr marL="1224633" indent="0">
              <a:buNone/>
              <a:defRPr sz="2400" b="1"/>
            </a:lvl3pPr>
            <a:lvl4pPr marL="1836950" indent="0">
              <a:buNone/>
              <a:defRPr sz="2100" b="1"/>
            </a:lvl4pPr>
            <a:lvl5pPr marL="2449266" indent="0">
              <a:buNone/>
              <a:defRPr sz="2100" b="1"/>
            </a:lvl5pPr>
            <a:lvl6pPr marL="3061583" indent="0">
              <a:buNone/>
              <a:defRPr sz="2100" b="1"/>
            </a:lvl6pPr>
            <a:lvl7pPr marL="3673899" indent="0">
              <a:buNone/>
              <a:defRPr sz="2100" b="1"/>
            </a:lvl7pPr>
            <a:lvl8pPr marL="4286216" indent="0">
              <a:buNone/>
              <a:defRPr sz="2100" b="1"/>
            </a:lvl8pPr>
            <a:lvl9pPr marL="489853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F19404-A2D3-49D2-9D22-3976BF6FC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0FBDA8-9471-4208-851B-6AA606BD7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17" indent="0">
              <a:buNone/>
              <a:defRPr sz="2700" b="1"/>
            </a:lvl2pPr>
            <a:lvl3pPr marL="1224633" indent="0">
              <a:buNone/>
              <a:defRPr sz="2400" b="1"/>
            </a:lvl3pPr>
            <a:lvl4pPr marL="1836950" indent="0">
              <a:buNone/>
              <a:defRPr sz="2100" b="1"/>
            </a:lvl4pPr>
            <a:lvl5pPr marL="2449266" indent="0">
              <a:buNone/>
              <a:defRPr sz="2100" b="1"/>
            </a:lvl5pPr>
            <a:lvl6pPr marL="3061583" indent="0">
              <a:buNone/>
              <a:defRPr sz="2100" b="1"/>
            </a:lvl6pPr>
            <a:lvl7pPr marL="3673899" indent="0">
              <a:buNone/>
              <a:defRPr sz="2100" b="1"/>
            </a:lvl7pPr>
            <a:lvl8pPr marL="4286216" indent="0">
              <a:buNone/>
              <a:defRPr sz="2100" b="1"/>
            </a:lvl8pPr>
            <a:lvl9pPr marL="489853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3CDB32-9594-4840-B4DF-21FDB3FA0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4A142F-F369-4C8F-A090-07CFA062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65DD4D-8CE3-4420-9944-788AA5A0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694537-C31B-4060-8091-8B63C6C4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87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EE5A1-B6DA-4B7A-A76D-2D6EA460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D41479-76DF-4DB8-9948-74A51EB3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4E9CB4-175D-421F-B913-0CB14A83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19BE89-5BAB-47E0-8223-A17550CD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3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717C73-BA85-455A-95B1-1FE50863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6F7A21-35B9-4A51-80AB-25934FF0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437C54-1123-41C5-AC98-5392D099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16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E9A97-AD4E-45BF-B216-E170BDBF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FEADD-1B2A-4628-909C-971BF10D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AD5E3D-A39A-4FE5-A819-1D471381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100"/>
            </a:lvl1pPr>
            <a:lvl2pPr marL="612317" indent="0">
              <a:buNone/>
              <a:defRPr sz="1900"/>
            </a:lvl2pPr>
            <a:lvl3pPr marL="1224633" indent="0">
              <a:buNone/>
              <a:defRPr sz="1600"/>
            </a:lvl3pPr>
            <a:lvl4pPr marL="1836950" indent="0">
              <a:buNone/>
              <a:defRPr sz="1300"/>
            </a:lvl4pPr>
            <a:lvl5pPr marL="2449266" indent="0">
              <a:buNone/>
              <a:defRPr sz="1300"/>
            </a:lvl5pPr>
            <a:lvl6pPr marL="3061583" indent="0">
              <a:buNone/>
              <a:defRPr sz="1300"/>
            </a:lvl6pPr>
            <a:lvl7pPr marL="3673899" indent="0">
              <a:buNone/>
              <a:defRPr sz="1300"/>
            </a:lvl7pPr>
            <a:lvl8pPr marL="4286216" indent="0">
              <a:buNone/>
              <a:defRPr sz="1300"/>
            </a:lvl8pPr>
            <a:lvl9pPr marL="489853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717E37-3DF2-4F2D-BD7F-0C18A042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DF7F8-3154-408E-90DF-6F55DAD6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836016-8B57-4019-AA1F-E5EC6664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5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652722"/>
            <a:ext cx="15544800" cy="2605088"/>
          </a:xfrm>
        </p:spPr>
        <p:txBody>
          <a:bodyPr anchor="b"/>
          <a:lstStyle>
            <a:lvl1pPr>
              <a:defRPr sz="9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5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590C-60D6-4EC9-9C3D-6C33EEEAA09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B6CF-0051-45EA-AAE7-2BF5AFFB5A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5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600A8-F799-433F-A098-84AF35EF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29D282-BE09-4497-ACF1-ADA56C9D0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300"/>
            </a:lvl1pPr>
            <a:lvl2pPr marL="612317" indent="0">
              <a:buNone/>
              <a:defRPr sz="3700"/>
            </a:lvl2pPr>
            <a:lvl3pPr marL="1224633" indent="0">
              <a:buNone/>
              <a:defRPr sz="3200"/>
            </a:lvl3pPr>
            <a:lvl4pPr marL="1836950" indent="0">
              <a:buNone/>
              <a:defRPr sz="2700"/>
            </a:lvl4pPr>
            <a:lvl5pPr marL="2449266" indent="0">
              <a:buNone/>
              <a:defRPr sz="2700"/>
            </a:lvl5pPr>
            <a:lvl6pPr marL="3061583" indent="0">
              <a:buNone/>
              <a:defRPr sz="2700"/>
            </a:lvl6pPr>
            <a:lvl7pPr marL="3673899" indent="0">
              <a:buNone/>
              <a:defRPr sz="2700"/>
            </a:lvl7pPr>
            <a:lvl8pPr marL="4286216" indent="0">
              <a:buNone/>
              <a:defRPr sz="2700"/>
            </a:lvl8pPr>
            <a:lvl9pPr marL="489853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EA067-B591-4CD5-93ED-BF2E71D28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100"/>
            </a:lvl1pPr>
            <a:lvl2pPr marL="612317" indent="0">
              <a:buNone/>
              <a:defRPr sz="1900"/>
            </a:lvl2pPr>
            <a:lvl3pPr marL="1224633" indent="0">
              <a:buNone/>
              <a:defRPr sz="1600"/>
            </a:lvl3pPr>
            <a:lvl4pPr marL="1836950" indent="0">
              <a:buNone/>
              <a:defRPr sz="1300"/>
            </a:lvl4pPr>
            <a:lvl5pPr marL="2449266" indent="0">
              <a:buNone/>
              <a:defRPr sz="1300"/>
            </a:lvl5pPr>
            <a:lvl6pPr marL="3061583" indent="0">
              <a:buNone/>
              <a:defRPr sz="1300"/>
            </a:lvl6pPr>
            <a:lvl7pPr marL="3673899" indent="0">
              <a:buNone/>
              <a:defRPr sz="1300"/>
            </a:lvl7pPr>
            <a:lvl8pPr marL="4286216" indent="0">
              <a:buNone/>
              <a:defRPr sz="1300"/>
            </a:lvl8pPr>
            <a:lvl9pPr marL="489853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28BACB-040F-44D6-85D5-34E6CC5C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F37A16-8245-4FB3-94B5-E18A03E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4EB849-6F50-4791-B68A-10D53A3D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1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76296-31D2-4B05-9C27-8AE1779A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39C3B2-8177-4B42-B5DC-94191D680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C690D-2E3B-4F92-A885-E142ED2D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168FD-0B82-4746-8D8A-AE72D65B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DBE25-FE5C-470B-8381-AB3D404A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9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036C34-F406-4A55-BC82-C5D108E6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BC9126-61D0-4F3F-A0D4-1CD2456E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3F04CB-6E1E-4BA1-A042-0574D534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EF9803-2A8F-4AC0-A26A-73B5BE95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41A115-AB81-4DE4-AFD6-A0D35DED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76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961399" y="6094610"/>
            <a:ext cx="2826386" cy="4192904"/>
          </a:xfrm>
          <a:custGeom>
            <a:avLst/>
            <a:gdLst/>
            <a:ahLst/>
            <a:cxnLst/>
            <a:rect l="l" t="t" r="r" b="b"/>
            <a:pathLst>
              <a:path w="2826384" h="4192904">
                <a:moveTo>
                  <a:pt x="2420488" y="0"/>
                </a:moveTo>
                <a:lnTo>
                  <a:pt x="0" y="4192397"/>
                </a:lnTo>
                <a:lnTo>
                  <a:pt x="540519" y="4192397"/>
                </a:lnTo>
                <a:lnTo>
                  <a:pt x="2825872" y="234061"/>
                </a:lnTo>
                <a:lnTo>
                  <a:pt x="242048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835399" y="5869815"/>
            <a:ext cx="3766186" cy="4417695"/>
          </a:xfrm>
          <a:custGeom>
            <a:avLst/>
            <a:gdLst/>
            <a:ahLst/>
            <a:cxnLst/>
            <a:rect l="l" t="t" r="r" b="b"/>
            <a:pathLst>
              <a:path w="3766185" h="4417695">
                <a:moveTo>
                  <a:pt x="2550291" y="0"/>
                </a:moveTo>
                <a:lnTo>
                  <a:pt x="0" y="4417187"/>
                </a:lnTo>
                <a:lnTo>
                  <a:pt x="1620736" y="4417187"/>
                </a:lnTo>
                <a:lnTo>
                  <a:pt x="3765808" y="701801"/>
                </a:lnTo>
                <a:lnTo>
                  <a:pt x="2550291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248068" y="3703320"/>
            <a:ext cx="3988436" cy="6583680"/>
          </a:xfrm>
          <a:custGeom>
            <a:avLst/>
            <a:gdLst/>
            <a:ahLst/>
            <a:cxnLst/>
            <a:rect l="l" t="t" r="r" b="b"/>
            <a:pathLst>
              <a:path w="3988435" h="6583680">
                <a:moveTo>
                  <a:pt x="3801070" y="0"/>
                </a:moveTo>
                <a:lnTo>
                  <a:pt x="0" y="6583680"/>
                </a:lnTo>
                <a:lnTo>
                  <a:pt x="249439" y="6583680"/>
                </a:lnTo>
                <a:lnTo>
                  <a:pt x="3988141" y="108076"/>
                </a:lnTo>
                <a:lnTo>
                  <a:pt x="38010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31800" y="4495429"/>
            <a:ext cx="3878580" cy="5791835"/>
          </a:xfrm>
          <a:custGeom>
            <a:avLst/>
            <a:gdLst/>
            <a:ahLst/>
            <a:cxnLst/>
            <a:rect l="l" t="t" r="r" b="b"/>
            <a:pathLst>
              <a:path w="3878579" h="5791834">
                <a:moveTo>
                  <a:pt x="3343757" y="0"/>
                </a:moveTo>
                <a:lnTo>
                  <a:pt x="0" y="5791580"/>
                </a:lnTo>
                <a:lnTo>
                  <a:pt x="712826" y="5791580"/>
                </a:lnTo>
                <a:lnTo>
                  <a:pt x="3878427" y="308609"/>
                </a:lnTo>
                <a:lnTo>
                  <a:pt x="334375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6893" y="3410903"/>
            <a:ext cx="1079423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66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07595" y="7484427"/>
            <a:ext cx="867283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8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9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8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8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27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961399" y="6094610"/>
            <a:ext cx="2826386" cy="4192904"/>
          </a:xfrm>
          <a:custGeom>
            <a:avLst/>
            <a:gdLst/>
            <a:ahLst/>
            <a:cxnLst/>
            <a:rect l="l" t="t" r="r" b="b"/>
            <a:pathLst>
              <a:path w="2826384" h="4192904">
                <a:moveTo>
                  <a:pt x="2420488" y="0"/>
                </a:moveTo>
                <a:lnTo>
                  <a:pt x="0" y="4192397"/>
                </a:lnTo>
                <a:lnTo>
                  <a:pt x="540519" y="4192397"/>
                </a:lnTo>
                <a:lnTo>
                  <a:pt x="2825872" y="234061"/>
                </a:lnTo>
                <a:lnTo>
                  <a:pt x="242048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835399" y="5869815"/>
            <a:ext cx="3766186" cy="4417695"/>
          </a:xfrm>
          <a:custGeom>
            <a:avLst/>
            <a:gdLst/>
            <a:ahLst/>
            <a:cxnLst/>
            <a:rect l="l" t="t" r="r" b="b"/>
            <a:pathLst>
              <a:path w="3766185" h="4417695">
                <a:moveTo>
                  <a:pt x="2550291" y="0"/>
                </a:moveTo>
                <a:lnTo>
                  <a:pt x="0" y="4417187"/>
                </a:lnTo>
                <a:lnTo>
                  <a:pt x="1620736" y="4417187"/>
                </a:lnTo>
                <a:lnTo>
                  <a:pt x="3765808" y="701801"/>
                </a:lnTo>
                <a:lnTo>
                  <a:pt x="2550291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248068" y="3703320"/>
            <a:ext cx="3988436" cy="6583680"/>
          </a:xfrm>
          <a:custGeom>
            <a:avLst/>
            <a:gdLst/>
            <a:ahLst/>
            <a:cxnLst/>
            <a:rect l="l" t="t" r="r" b="b"/>
            <a:pathLst>
              <a:path w="3988435" h="6583680">
                <a:moveTo>
                  <a:pt x="3801070" y="0"/>
                </a:moveTo>
                <a:lnTo>
                  <a:pt x="0" y="6583680"/>
                </a:lnTo>
                <a:lnTo>
                  <a:pt x="249439" y="6583680"/>
                </a:lnTo>
                <a:lnTo>
                  <a:pt x="3988141" y="108076"/>
                </a:lnTo>
                <a:lnTo>
                  <a:pt x="38010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31800" y="4495429"/>
            <a:ext cx="3878580" cy="5791835"/>
          </a:xfrm>
          <a:custGeom>
            <a:avLst/>
            <a:gdLst/>
            <a:ahLst/>
            <a:cxnLst/>
            <a:rect l="l" t="t" r="r" b="b"/>
            <a:pathLst>
              <a:path w="3878579" h="5791834">
                <a:moveTo>
                  <a:pt x="3343757" y="0"/>
                </a:moveTo>
                <a:lnTo>
                  <a:pt x="0" y="5791580"/>
                </a:lnTo>
                <a:lnTo>
                  <a:pt x="712826" y="5791580"/>
                </a:lnTo>
                <a:lnTo>
                  <a:pt x="3878427" y="308609"/>
                </a:lnTo>
                <a:lnTo>
                  <a:pt x="334375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38719"/>
          </a:xfrm>
        </p:spPr>
        <p:txBody>
          <a:bodyPr lIns="0" tIns="0" rIns="0" bIns="0"/>
          <a:lstStyle>
            <a:lvl1pPr>
              <a:defRPr sz="61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67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902" y="340748"/>
            <a:ext cx="1102872" cy="15958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76181" y="321311"/>
            <a:ext cx="5620386" cy="4609466"/>
          </a:xfrm>
          <a:custGeom>
            <a:avLst/>
            <a:gdLst/>
            <a:ahLst/>
            <a:cxnLst/>
            <a:rect l="l" t="t" r="r" b="b"/>
            <a:pathLst>
              <a:path w="5620384" h="4609465">
                <a:moveTo>
                  <a:pt x="784987" y="0"/>
                </a:moveTo>
                <a:lnTo>
                  <a:pt x="782319" y="4609084"/>
                </a:lnTo>
              </a:path>
              <a:path w="5620384" h="4609465">
                <a:moveTo>
                  <a:pt x="0" y="3895598"/>
                </a:moveTo>
                <a:lnTo>
                  <a:pt x="5620004" y="3848100"/>
                </a:lnTo>
              </a:path>
            </a:pathLst>
          </a:custGeom>
          <a:ln w="28575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66121" y="580397"/>
            <a:ext cx="4255770" cy="3583940"/>
          </a:xfrm>
          <a:custGeom>
            <a:avLst/>
            <a:gdLst/>
            <a:ahLst/>
            <a:cxnLst/>
            <a:rect l="l" t="t" r="r" b="b"/>
            <a:pathLst>
              <a:path w="4255770" h="3583940">
                <a:moveTo>
                  <a:pt x="0" y="3583558"/>
                </a:moveTo>
                <a:lnTo>
                  <a:pt x="425551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3159771" y="1191268"/>
            <a:ext cx="4453890" cy="1908176"/>
          </a:xfrm>
          <a:custGeom>
            <a:avLst/>
            <a:gdLst/>
            <a:ahLst/>
            <a:cxnLst/>
            <a:rect l="l" t="t" r="r" b="b"/>
            <a:pathLst>
              <a:path w="4453890" h="1908175">
                <a:moveTo>
                  <a:pt x="0" y="1908048"/>
                </a:moveTo>
                <a:lnTo>
                  <a:pt x="4453382" y="0"/>
                </a:lnTo>
              </a:path>
            </a:pathLst>
          </a:custGeom>
          <a:ln w="2539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5737860" y="1981202"/>
            <a:ext cx="0" cy="2181860"/>
          </a:xfrm>
          <a:custGeom>
            <a:avLst/>
            <a:gdLst/>
            <a:ahLst/>
            <a:cxnLst/>
            <a:rect l="l" t="t" r="r" b="b"/>
            <a:pathLst>
              <a:path h="2181860">
                <a:moveTo>
                  <a:pt x="0" y="0"/>
                </a:moveTo>
                <a:lnTo>
                  <a:pt x="0" y="2181479"/>
                </a:lnTo>
              </a:path>
            </a:pathLst>
          </a:custGeom>
          <a:ln w="9525">
            <a:solidFill>
              <a:srgbClr val="3E3E3E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4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5DA1-9F1A-4B69-8399-56F55FF0D6DB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A2C1-3A3C-4AD5-B765-0039A7487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140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60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9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81" indent="0">
              <a:buNone/>
              <a:defRPr sz="3200"/>
            </a:lvl2pPr>
            <a:lvl3pPr marL="1632769" indent="0">
              <a:buNone/>
              <a:defRPr sz="2900"/>
            </a:lvl3pPr>
            <a:lvl4pPr marL="2449148" indent="0">
              <a:buNone/>
              <a:defRPr sz="2500"/>
            </a:lvl4pPr>
            <a:lvl5pPr marL="3265535" indent="0">
              <a:buNone/>
              <a:defRPr sz="2500"/>
            </a:lvl5pPr>
            <a:lvl6pPr marL="4081916" indent="0">
              <a:buNone/>
              <a:defRPr sz="2500"/>
            </a:lvl6pPr>
            <a:lvl7pPr marL="4898297" indent="0">
              <a:buNone/>
              <a:defRPr sz="2500"/>
            </a:lvl7pPr>
            <a:lvl8pPr marL="5714677" indent="0">
              <a:buNone/>
              <a:defRPr sz="2500"/>
            </a:lvl8pPr>
            <a:lvl9pPr marL="6531066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254B-35F6-4E61-AF9F-D6140F144F86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7F5F-E468-460F-8E60-3B1B30CCC9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021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4370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D461-81CC-43C7-A181-DFB0A30891B2}" type="datetime1">
              <a:rPr lang="id-ID">
                <a:solidFill>
                  <a:srgbClr val="FFFFFF"/>
                </a:solidFill>
              </a:rPr>
              <a:pPr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B1F1-5162-4FFD-B721-2594C36D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3727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94482" y="0"/>
            <a:ext cx="1424940" cy="1765935"/>
          </a:xfrm>
          <a:custGeom>
            <a:avLst/>
            <a:gdLst/>
            <a:ahLst/>
            <a:cxnLst/>
            <a:rect l="l" t="t" r="r" b="b"/>
            <a:pathLst>
              <a:path w="1424939" h="1765935">
                <a:moveTo>
                  <a:pt x="1424868" y="0"/>
                </a:moveTo>
                <a:lnTo>
                  <a:pt x="884357" y="0"/>
                </a:lnTo>
                <a:lnTo>
                  <a:pt x="0" y="1531747"/>
                </a:lnTo>
                <a:lnTo>
                  <a:pt x="405383" y="1765807"/>
                </a:lnTo>
                <a:lnTo>
                  <a:pt x="142486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4369" y="0"/>
            <a:ext cx="2564130" cy="2335530"/>
          </a:xfrm>
          <a:custGeom>
            <a:avLst/>
            <a:gdLst/>
            <a:ahLst/>
            <a:cxnLst/>
            <a:rect l="l" t="t" r="r" b="b"/>
            <a:pathLst>
              <a:path w="2564129" h="2335530">
                <a:moveTo>
                  <a:pt x="2563787" y="0"/>
                </a:moveTo>
                <a:lnTo>
                  <a:pt x="943005" y="0"/>
                </a:lnTo>
                <a:lnTo>
                  <a:pt x="0" y="1633347"/>
                </a:lnTo>
                <a:lnTo>
                  <a:pt x="1215593" y="2335149"/>
                </a:lnTo>
                <a:lnTo>
                  <a:pt x="2563787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22324" y="8"/>
            <a:ext cx="728980" cy="938531"/>
          </a:xfrm>
          <a:custGeom>
            <a:avLst/>
            <a:gdLst/>
            <a:ahLst/>
            <a:cxnLst/>
            <a:rect l="l" t="t" r="r" b="b"/>
            <a:pathLst>
              <a:path w="728980" h="938530">
                <a:moveTo>
                  <a:pt x="728837" y="0"/>
                </a:moveTo>
                <a:lnTo>
                  <a:pt x="479389" y="0"/>
                </a:lnTo>
                <a:lnTo>
                  <a:pt x="0" y="830326"/>
                </a:lnTo>
                <a:lnTo>
                  <a:pt x="187121" y="938276"/>
                </a:lnTo>
                <a:lnTo>
                  <a:pt x="72883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"/>
            <a:ext cx="1490980" cy="2582546"/>
          </a:xfrm>
          <a:custGeom>
            <a:avLst/>
            <a:gdLst/>
            <a:ahLst/>
            <a:cxnLst/>
            <a:rect l="l" t="t" r="r" b="b"/>
            <a:pathLst>
              <a:path w="1490980" h="2582545">
                <a:moveTo>
                  <a:pt x="1490731" y="0"/>
                </a:moveTo>
                <a:lnTo>
                  <a:pt x="777925" y="0"/>
                </a:lnTo>
                <a:lnTo>
                  <a:pt x="0" y="1347409"/>
                </a:lnTo>
                <a:lnTo>
                  <a:pt x="0" y="2582014"/>
                </a:lnTo>
                <a:lnTo>
                  <a:pt x="1490731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0340" y="3149731"/>
            <a:ext cx="152628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5">
        <a:defRPr>
          <a:latin typeface="+mn-lt"/>
          <a:ea typeface="+mn-ea"/>
          <a:cs typeface="+mn-cs"/>
        </a:defRPr>
      </a:lvl4pPr>
      <a:lvl5pPr marL="1828714">
        <a:defRPr>
          <a:latin typeface="+mn-lt"/>
          <a:ea typeface="+mn-ea"/>
          <a:cs typeface="+mn-cs"/>
        </a:defRPr>
      </a:lvl5pPr>
      <a:lvl6pPr marL="2285892">
        <a:defRPr>
          <a:latin typeface="+mn-lt"/>
          <a:ea typeface="+mn-ea"/>
          <a:cs typeface="+mn-cs"/>
        </a:defRPr>
      </a:lvl6pPr>
      <a:lvl7pPr marL="2743071">
        <a:defRPr>
          <a:latin typeface="+mn-lt"/>
          <a:ea typeface="+mn-ea"/>
          <a:cs typeface="+mn-cs"/>
        </a:defRPr>
      </a:lvl7pPr>
      <a:lvl8pPr marL="3200248">
        <a:defRPr>
          <a:latin typeface="+mn-lt"/>
          <a:ea typeface="+mn-ea"/>
          <a:cs typeface="+mn-cs"/>
        </a:defRPr>
      </a:lvl8pPr>
      <a:lvl9pPr marL="36574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5">
        <a:defRPr>
          <a:latin typeface="+mn-lt"/>
          <a:ea typeface="+mn-ea"/>
          <a:cs typeface="+mn-cs"/>
        </a:defRPr>
      </a:lvl4pPr>
      <a:lvl5pPr marL="1828714">
        <a:defRPr>
          <a:latin typeface="+mn-lt"/>
          <a:ea typeface="+mn-ea"/>
          <a:cs typeface="+mn-cs"/>
        </a:defRPr>
      </a:lvl5pPr>
      <a:lvl6pPr marL="2285892">
        <a:defRPr>
          <a:latin typeface="+mn-lt"/>
          <a:ea typeface="+mn-ea"/>
          <a:cs typeface="+mn-cs"/>
        </a:defRPr>
      </a:lvl6pPr>
      <a:lvl7pPr marL="2743071">
        <a:defRPr>
          <a:latin typeface="+mn-lt"/>
          <a:ea typeface="+mn-ea"/>
          <a:cs typeface="+mn-cs"/>
        </a:defRPr>
      </a:lvl7pPr>
      <a:lvl8pPr marL="3200248">
        <a:defRPr>
          <a:latin typeface="+mn-lt"/>
          <a:ea typeface="+mn-ea"/>
          <a:cs typeface="+mn-cs"/>
        </a:defRPr>
      </a:lvl8pPr>
      <a:lvl9pPr marL="365742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134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4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4" tIns="81642" rIns="163274" bIns="8164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4" tIns="81642" rIns="163274" bIns="816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100" b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ED725-7F34-4C0C-954D-C7D1E4EDAFA2}" type="datetime1">
              <a:rPr lang="id-ID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72600"/>
            <a:ext cx="5791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4" tIns="81642" rIns="163274" bIns="8164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100" b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makro 2013/edalmen</a:t>
            </a:r>
          </a:p>
        </p:txBody>
      </p:sp>
      <p:sp>
        <p:nvSpPr>
          <p:cNvPr id="134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4" tIns="81642" rIns="163274" bIns="816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100" b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B48A7-FB40-4852-9783-A5ADDAA9F72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43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4" tIns="81642" rIns="16327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734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816381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1632769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2449148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3265535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12288" indent="-612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5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326622" indent="-510241" algn="l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2040959" indent="-4081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857338" indent="-40819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3673722" indent="-40819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490107" indent="-40819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306486" indent="-40819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6122865" indent="-40819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939255" indent="-40819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81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69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48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35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16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97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77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66" algn="l" defTabSz="163276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134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4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9" tIns="81642" rIns="163279" bIns="8164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9" tIns="81642" rIns="163279" bIns="816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100" b="0">
                <a:effectLst/>
                <a:latin typeface="+mn-lt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E15ED725-7F34-4C0C-954D-C7D1E4EDAFA2}" type="datetime1">
              <a:rPr lang="id-ID" smtClean="0">
                <a:solidFill>
                  <a:srgbClr val="FFFFFF"/>
                </a:solidFill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72600"/>
            <a:ext cx="5791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9" tIns="81642" rIns="163279" bIns="8164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100" b="0">
                <a:effectLst/>
                <a:latin typeface="+mn-lt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makro 2013/edalmen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9" tIns="81642" rIns="163279" bIns="816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100" b="0">
                <a:effectLst/>
                <a:latin typeface="+mn-lt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589B48A7-FB40-4852-9783-A5ADDAA9F72C}" type="slidenum">
              <a:rPr lang="en-US" smtClean="0">
                <a:solidFill>
                  <a:srgbClr val="FFFFFF"/>
                </a:solidFill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43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866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816401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1632807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2449207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3265610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12302" indent="-6123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5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326654" indent="-510253" algn="l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2041007" indent="-408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857407" indent="-4082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3673810" indent="-4082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490214" indent="-4082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306615" indent="-4082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6123015" indent="-4082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939421" indent="-4082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657600"/>
            <a:ext cx="18288000" cy="6069807"/>
            <a:chOff x="0" y="1536"/>
            <a:chExt cx="5760" cy="2549"/>
          </a:xfrm>
        </p:grpSpPr>
        <p:sp>
          <p:nvSpPr>
            <p:cNvPr id="134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  <p:sp>
          <p:nvSpPr>
            <p:cNvPr id="134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defTabSz="91439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endParaRPr>
            </a:p>
          </p:txBody>
        </p:sp>
      </p:grpSp>
      <p:sp>
        <p:nvSpPr>
          <p:cNvPr id="134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83" tIns="81642" rIns="163283" bIns="8164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83" tIns="81642" rIns="163283" bIns="816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100" b="0">
                <a:effectLst/>
                <a:latin typeface="+mn-lt"/>
              </a:defRPr>
            </a:lvl1pPr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fld id="{E15ED725-7F34-4C0C-954D-C7D1E4EDAFA2}" type="datetime1">
              <a:rPr lang="id-ID" smtClean="0">
                <a:solidFill>
                  <a:srgbClr val="FFFFFF"/>
                </a:solidFill>
              </a:rPr>
              <a:pPr defTabSz="914393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72600"/>
            <a:ext cx="5791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83" tIns="81642" rIns="163283" bIns="8164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100" b="0">
                <a:effectLst/>
                <a:latin typeface="+mn-lt"/>
              </a:defRPr>
            </a:lvl1pPr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makro 2013/edalmen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72600"/>
            <a:ext cx="4267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83" tIns="81642" rIns="163283" bIns="816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100" b="0">
                <a:effectLst/>
                <a:latin typeface="+mn-lt"/>
              </a:defRPr>
            </a:lvl1pPr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fld id="{589B48A7-FB40-4852-9783-A5ADDAA9F72C}" type="slidenum">
              <a:rPr lang="en-US" smtClean="0">
                <a:solidFill>
                  <a:srgbClr val="FFFFFF"/>
                </a:solidFill>
              </a:rPr>
              <a:pPr defTabSz="9143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4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43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405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1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4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4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816415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1632832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2449246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3265661" algn="ctr" rtl="0" fontAlgn="base">
        <a:spcBef>
          <a:spcPct val="0"/>
        </a:spcBef>
        <a:spcAft>
          <a:spcPct val="0"/>
        </a:spcAft>
        <a:defRPr sz="7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12313" indent="-612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5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326675" indent="-510260" algn="l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2041039" indent="-40820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4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857454" indent="-40820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3673869" indent="-40820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490286" indent="-40820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306700" indent="-40820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6123115" indent="-40820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939532" indent="-408207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6306800" y="0"/>
            <a:ext cx="1981200" cy="10287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>
            <a:extLst/>
          </a:lstStyle>
          <a:p>
            <a:pPr algn="ctr" defTabSz="9143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14400" y="481013"/>
            <a:ext cx="14478000" cy="1714500"/>
          </a:xfrm>
          <a:prstGeom prst="rect">
            <a:avLst/>
          </a:prstGeom>
        </p:spPr>
        <p:txBody>
          <a:bodyPr vert="horz" lIns="81642" tIns="0" rIns="81642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914400" y="2414589"/>
            <a:ext cx="14478000" cy="72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8493129" y="9836945"/>
            <a:ext cx="4003674" cy="340518"/>
          </a:xfrm>
          <a:prstGeom prst="rect">
            <a:avLst/>
          </a:prstGeom>
        </p:spPr>
        <p:txBody>
          <a:bodyPr vert="horz" lIns="163283" tIns="0" rIns="163283" bIns="0" anchor="b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fld id="{DDB1CE7C-4C9B-4611-A11D-BFDBFAF51053}" type="datetime1">
              <a:rPr lang="id-ID" b="1" smtClean="0">
                <a:solidFill>
                  <a:srgbClr val="B13F9A"/>
                </a:solidFill>
                <a:latin typeface="Cataneo BT" pitchFamily="66" charset="0"/>
              </a:rPr>
              <a:pPr defTabSz="914393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25/11/2025</a:t>
            </a:fld>
            <a:endParaRPr lang="en-US" b="1">
              <a:solidFill>
                <a:srgbClr val="B13F9A"/>
              </a:solidFill>
              <a:latin typeface="Cataneo B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14400" y="9836945"/>
            <a:ext cx="7315200" cy="342900"/>
          </a:xfrm>
          <a:prstGeom prst="rect">
            <a:avLst/>
          </a:prstGeom>
        </p:spPr>
        <p:txBody>
          <a:bodyPr vert="horz" lIns="163283" tIns="0" rIns="163283" bIns="0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  <a:extLst/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B13F9A"/>
                </a:solidFill>
                <a:latin typeface="Cataneo BT" pitchFamily="66" charset="0"/>
              </a:rPr>
              <a:t>makro 2013/edalmen</a:t>
            </a:r>
            <a:endParaRPr lang="en-US" b="1">
              <a:solidFill>
                <a:srgbClr val="B13F9A"/>
              </a:solidFill>
              <a:latin typeface="Cataneo BT" pitchFamily="66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2503153" y="9834563"/>
            <a:ext cx="1177926" cy="3429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  <a:extLst/>
          </a:lstStyle>
          <a:p>
            <a:pPr defTabSz="914393" fontAlgn="base">
              <a:spcBef>
                <a:spcPct val="0"/>
              </a:spcBef>
              <a:spcAft>
                <a:spcPct val="0"/>
              </a:spcAft>
              <a:defRPr/>
            </a:pPr>
            <a:fld id="{17C51E78-B35D-4775-8D02-20D5009791E1}" type="slidenum">
              <a:rPr lang="en-US" b="1" smtClean="0">
                <a:solidFill>
                  <a:srgbClr val="B13F9A"/>
                </a:solidFill>
                <a:latin typeface="Cataneo BT" pitchFamily="66" charset="0"/>
              </a:rPr>
              <a:pPr defTabSz="9143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B13F9A"/>
              </a:solidFill>
              <a:latin typeface="Cataneo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6" r:id="rId12"/>
    <p:sldLayoutId id="2147483727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5pPr>
      <a:lvl6pPr marL="816415" algn="l" rtl="0" fontAlgn="base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6pPr>
      <a:lvl7pPr marL="1632832" algn="l" rtl="0" fontAlgn="base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7pPr>
      <a:lvl8pPr marL="2449246" algn="l" rtl="0" fontAlgn="base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8pPr>
      <a:lvl9pPr marL="3265661" algn="l" rtl="0" fontAlgn="base">
        <a:spcBef>
          <a:spcPct val="0"/>
        </a:spcBef>
        <a:spcAft>
          <a:spcPct val="0"/>
        </a:spcAft>
        <a:defRPr sz="6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487582" indent="-487582" algn="l" rtl="0" eaLnBrk="0" fontAlgn="base" hangingPunct="0">
        <a:spcBef>
          <a:spcPts val="1071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29807" indent="-408207" algn="l" rtl="0" eaLnBrk="0" fontAlgn="base" hangingPunct="0">
        <a:spcBef>
          <a:spcPts val="893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4100" kern="1200">
          <a:solidFill>
            <a:srgbClr val="6C6C6C"/>
          </a:solidFill>
          <a:latin typeface="+mn-lt"/>
          <a:ea typeface="+mn-ea"/>
          <a:cs typeface="+mn-cs"/>
        </a:defRPr>
      </a:lvl2pPr>
      <a:lvl3pPr marL="1355023" indent="-408207" algn="l" rtl="0" eaLnBrk="0" fontAlgn="base" hangingPunct="0">
        <a:spcBef>
          <a:spcPts val="714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4414" indent="-408207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3600" kern="1200">
          <a:solidFill>
            <a:srgbClr val="6C6C6C"/>
          </a:solidFill>
          <a:latin typeface="+mn-lt"/>
          <a:ea typeface="+mn-ea"/>
          <a:cs typeface="+mn-cs"/>
        </a:defRPr>
      </a:lvl4pPr>
      <a:lvl5pPr marL="2284830" indent="-408207" algn="l" rtl="0" eaLnBrk="0" fontAlgn="base" hangingPunct="0">
        <a:spcBef>
          <a:spcPts val="714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858" indent="-326567" algn="l" rtl="0" eaLnBrk="1" latinLnBrk="0" hangingPunct="1">
        <a:spcBef>
          <a:spcPts val="714"/>
        </a:spcBef>
        <a:buClr>
          <a:schemeClr val="accent4"/>
        </a:buClr>
        <a:buSzPct val="80000"/>
        <a:buFont typeface="Wingdings 2"/>
        <a:buChar char=""/>
        <a:defRPr kumimoji="0" sz="3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2988081" indent="-326567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98318" indent="-326567" algn="l" rtl="0" eaLnBrk="1" latinLnBrk="0" hangingPunct="1">
        <a:spcBef>
          <a:spcPts val="536"/>
        </a:spcBef>
        <a:buClr>
          <a:schemeClr val="accent4"/>
        </a:buClr>
        <a:buSzPct val="100000"/>
        <a:buChar char="•"/>
        <a:defRPr kumimoji="0" sz="29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3673869" indent="-326567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3111E5-903C-44FB-BC70-6B5439B8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08184E-6E18-4BCD-8F69-9A3CE225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C5A34-050E-44C3-AEBF-4A53D2803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C6DC4EBE-4363-460C-8D1C-E626E1478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844"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ED97D-FAB3-47ED-AFB6-CB925F1FC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E9B98A-C584-4027-8E44-74F0C20DE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C9D5B64D-9163-45D3-BF33-42CC34E1F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8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1224633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58" indent="-306158" algn="l" defTabSz="122463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8475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791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08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24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741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057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374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691" indent="-306158" algn="l" defTabSz="122463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17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50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66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83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99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16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532" algn="l" defTabSz="12246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94482" y="0"/>
            <a:ext cx="1424940" cy="1765935"/>
          </a:xfrm>
          <a:custGeom>
            <a:avLst/>
            <a:gdLst/>
            <a:ahLst/>
            <a:cxnLst/>
            <a:rect l="l" t="t" r="r" b="b"/>
            <a:pathLst>
              <a:path w="1424939" h="1765935">
                <a:moveTo>
                  <a:pt x="1424868" y="0"/>
                </a:moveTo>
                <a:lnTo>
                  <a:pt x="884357" y="0"/>
                </a:lnTo>
                <a:lnTo>
                  <a:pt x="0" y="1531747"/>
                </a:lnTo>
                <a:lnTo>
                  <a:pt x="405383" y="1765807"/>
                </a:lnTo>
                <a:lnTo>
                  <a:pt x="1424868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194369" y="0"/>
            <a:ext cx="2564130" cy="2335530"/>
          </a:xfrm>
          <a:custGeom>
            <a:avLst/>
            <a:gdLst/>
            <a:ahLst/>
            <a:cxnLst/>
            <a:rect l="l" t="t" r="r" b="b"/>
            <a:pathLst>
              <a:path w="2564129" h="2335530">
                <a:moveTo>
                  <a:pt x="2563787" y="0"/>
                </a:moveTo>
                <a:lnTo>
                  <a:pt x="943005" y="0"/>
                </a:lnTo>
                <a:lnTo>
                  <a:pt x="0" y="1633347"/>
                </a:lnTo>
                <a:lnTo>
                  <a:pt x="1215593" y="2335149"/>
                </a:lnTo>
                <a:lnTo>
                  <a:pt x="2563787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222324" y="8"/>
            <a:ext cx="728980" cy="938531"/>
          </a:xfrm>
          <a:custGeom>
            <a:avLst/>
            <a:gdLst/>
            <a:ahLst/>
            <a:cxnLst/>
            <a:rect l="l" t="t" r="r" b="b"/>
            <a:pathLst>
              <a:path w="728980" h="938530">
                <a:moveTo>
                  <a:pt x="728837" y="0"/>
                </a:moveTo>
                <a:lnTo>
                  <a:pt x="479389" y="0"/>
                </a:lnTo>
                <a:lnTo>
                  <a:pt x="0" y="830326"/>
                </a:lnTo>
                <a:lnTo>
                  <a:pt x="187121" y="938276"/>
                </a:lnTo>
                <a:lnTo>
                  <a:pt x="72883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5"/>
            <a:ext cx="1490980" cy="2582546"/>
          </a:xfrm>
          <a:custGeom>
            <a:avLst/>
            <a:gdLst/>
            <a:ahLst/>
            <a:cxnLst/>
            <a:rect l="l" t="t" r="r" b="b"/>
            <a:pathLst>
              <a:path w="1490980" h="2582545">
                <a:moveTo>
                  <a:pt x="1490731" y="0"/>
                </a:moveTo>
                <a:lnTo>
                  <a:pt x="777925" y="0"/>
                </a:lnTo>
                <a:lnTo>
                  <a:pt x="0" y="1347409"/>
                </a:lnTo>
                <a:lnTo>
                  <a:pt x="0" y="2582014"/>
                </a:lnTo>
                <a:lnTo>
                  <a:pt x="1490731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149" y="387414"/>
            <a:ext cx="1326972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66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0340" y="3149731"/>
            <a:ext cx="152628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5">
        <a:defRPr>
          <a:latin typeface="+mn-lt"/>
          <a:ea typeface="+mn-ea"/>
          <a:cs typeface="+mn-cs"/>
        </a:defRPr>
      </a:lvl4pPr>
      <a:lvl5pPr marL="1828714">
        <a:defRPr>
          <a:latin typeface="+mn-lt"/>
          <a:ea typeface="+mn-ea"/>
          <a:cs typeface="+mn-cs"/>
        </a:defRPr>
      </a:lvl5pPr>
      <a:lvl6pPr marL="2285892">
        <a:defRPr>
          <a:latin typeface="+mn-lt"/>
          <a:ea typeface="+mn-ea"/>
          <a:cs typeface="+mn-cs"/>
        </a:defRPr>
      </a:lvl6pPr>
      <a:lvl7pPr marL="2743071">
        <a:defRPr>
          <a:latin typeface="+mn-lt"/>
          <a:ea typeface="+mn-ea"/>
          <a:cs typeface="+mn-cs"/>
        </a:defRPr>
      </a:lvl7pPr>
      <a:lvl8pPr marL="3200248">
        <a:defRPr>
          <a:latin typeface="+mn-lt"/>
          <a:ea typeface="+mn-ea"/>
          <a:cs typeface="+mn-cs"/>
        </a:defRPr>
      </a:lvl8pPr>
      <a:lvl9pPr marL="36574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5">
        <a:defRPr>
          <a:latin typeface="+mn-lt"/>
          <a:ea typeface="+mn-ea"/>
          <a:cs typeface="+mn-cs"/>
        </a:defRPr>
      </a:lvl4pPr>
      <a:lvl5pPr marL="1828714">
        <a:defRPr>
          <a:latin typeface="+mn-lt"/>
          <a:ea typeface="+mn-ea"/>
          <a:cs typeface="+mn-cs"/>
        </a:defRPr>
      </a:lvl5pPr>
      <a:lvl6pPr marL="2285892">
        <a:defRPr>
          <a:latin typeface="+mn-lt"/>
          <a:ea typeface="+mn-ea"/>
          <a:cs typeface="+mn-cs"/>
        </a:defRPr>
      </a:lvl6pPr>
      <a:lvl7pPr marL="2743071">
        <a:defRPr>
          <a:latin typeface="+mn-lt"/>
          <a:ea typeface="+mn-ea"/>
          <a:cs typeface="+mn-cs"/>
        </a:defRPr>
      </a:lvl7pPr>
      <a:lvl8pPr marL="3200248">
        <a:defRPr>
          <a:latin typeface="+mn-lt"/>
          <a:ea typeface="+mn-ea"/>
          <a:cs typeface="+mn-cs"/>
        </a:defRPr>
      </a:lvl8pPr>
      <a:lvl9pPr marL="36574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11" y="0"/>
            <a:ext cx="6564630" cy="10287000"/>
            <a:chOff x="0" y="0"/>
            <a:chExt cx="6564630" cy="10287000"/>
          </a:xfrm>
        </p:grpSpPr>
        <p:sp>
          <p:nvSpPr>
            <p:cNvPr id="7" name="object 4"/>
            <p:cNvSpPr/>
            <p:nvPr/>
          </p:nvSpPr>
          <p:spPr>
            <a:xfrm>
              <a:off x="84926" y="0"/>
              <a:ext cx="6480175" cy="10287000"/>
            </a:xfrm>
            <a:custGeom>
              <a:avLst/>
              <a:gdLst/>
              <a:ahLst/>
              <a:cxnLst/>
              <a:rect l="l" t="t" r="r" b="b"/>
              <a:pathLst>
                <a:path w="6480175" h="10287000">
                  <a:moveTo>
                    <a:pt x="6479688" y="0"/>
                  </a:moveTo>
                  <a:lnTo>
                    <a:pt x="5939187" y="0"/>
                  </a:lnTo>
                  <a:lnTo>
                    <a:pt x="0" y="10286999"/>
                  </a:lnTo>
                  <a:lnTo>
                    <a:pt x="540452" y="10286999"/>
                  </a:lnTo>
                  <a:lnTo>
                    <a:pt x="647968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0" y="0"/>
              <a:ext cx="5742940" cy="9947275"/>
            </a:xfrm>
            <a:custGeom>
              <a:avLst/>
              <a:gdLst/>
              <a:ahLst/>
              <a:cxnLst/>
              <a:rect l="l" t="t" r="r" b="b"/>
              <a:pathLst>
                <a:path w="5742940" h="9947275">
                  <a:moveTo>
                    <a:pt x="5742943" y="0"/>
                  </a:moveTo>
                  <a:lnTo>
                    <a:pt x="4122041" y="0"/>
                  </a:lnTo>
                  <a:lnTo>
                    <a:pt x="0" y="7139607"/>
                  </a:lnTo>
                  <a:lnTo>
                    <a:pt x="0" y="9947099"/>
                  </a:lnTo>
                  <a:lnTo>
                    <a:pt x="574294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0" y="0"/>
              <a:ext cx="3608070" cy="6249035"/>
            </a:xfrm>
            <a:custGeom>
              <a:avLst/>
              <a:gdLst/>
              <a:ahLst/>
              <a:cxnLst/>
              <a:rect l="l" t="t" r="r" b="b"/>
              <a:pathLst>
                <a:path w="3608070" h="6249035">
                  <a:moveTo>
                    <a:pt x="3607783" y="0"/>
                  </a:moveTo>
                  <a:lnTo>
                    <a:pt x="3358331" y="0"/>
                  </a:lnTo>
                  <a:lnTo>
                    <a:pt x="0" y="5816830"/>
                  </a:lnTo>
                  <a:lnTo>
                    <a:pt x="0" y="6248845"/>
                  </a:lnTo>
                  <a:lnTo>
                    <a:pt x="3607783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0" y="0"/>
              <a:ext cx="2904490" cy="5029835"/>
            </a:xfrm>
            <a:custGeom>
              <a:avLst/>
              <a:gdLst/>
              <a:ahLst/>
              <a:cxnLst/>
              <a:rect l="l" t="t" r="r" b="b"/>
              <a:pathLst>
                <a:path w="2904490" h="5029835">
                  <a:moveTo>
                    <a:pt x="2903863" y="0"/>
                  </a:moveTo>
                  <a:lnTo>
                    <a:pt x="2191089" y="0"/>
                  </a:lnTo>
                  <a:lnTo>
                    <a:pt x="0" y="3795123"/>
                  </a:lnTo>
                  <a:lnTo>
                    <a:pt x="0" y="5029658"/>
                  </a:lnTo>
                  <a:lnTo>
                    <a:pt x="290386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3"/>
          <p:cNvSpPr txBox="1">
            <a:spLocks/>
          </p:cNvSpPr>
          <p:nvPr/>
        </p:nvSpPr>
        <p:spPr bwMode="auto">
          <a:xfrm>
            <a:off x="5754105" y="1833129"/>
            <a:ext cx="11065710" cy="29674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12700" rIns="0" bIns="0" numCol="1" rtlCol="0" anchor="b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816422" algn="ctr" rtl="0" fontAlgn="base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1632844" algn="ctr" rtl="0" fontAlgn="base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2449266" algn="ctr" rtl="0" fontAlgn="base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265688" algn="ctr" rtl="0" fontAlgn="base">
              <a:spcBef>
                <a:spcPct val="0"/>
              </a:spcBef>
              <a:spcAft>
                <a:spcPct val="0"/>
              </a:spcAft>
              <a:defRPr sz="79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id-ID" spc="-39" dirty="0"/>
              <a:t>Keseimbangan </a:t>
            </a:r>
            <a:r>
              <a:rPr lang="id-ID" spc="-39" dirty="0">
                <a:solidFill>
                  <a:srgbClr val="C00000"/>
                </a:solidFill>
              </a:rPr>
              <a:t>Pendapatan</a:t>
            </a:r>
            <a:r>
              <a:rPr lang="id-ID" spc="-80" dirty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Nasional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42940" y="6249036"/>
            <a:ext cx="4163060" cy="8756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FF3399"/>
              </a:buClr>
              <a:buNone/>
              <a:defRPr/>
            </a:pPr>
            <a:r>
              <a:rPr lang="en-US" sz="3600" b="1" dirty="0" smtClean="0">
                <a:solidFill>
                  <a:srgbClr val="CCFFFF"/>
                </a:solidFill>
              </a:rPr>
              <a:t> </a:t>
            </a:r>
            <a:r>
              <a:rPr lang="en-US" sz="3600" b="1" dirty="0" smtClean="0"/>
              <a:t>( </a:t>
            </a:r>
            <a:r>
              <a:rPr lang="en-US" sz="3600" b="1" dirty="0" err="1" smtClean="0">
                <a:latin typeface="Arial Rounded MT Bold" pitchFamily="34" charset="0"/>
              </a:rPr>
              <a:t>Pertemuan</a:t>
            </a:r>
            <a:r>
              <a:rPr lang="id-ID" sz="3600" b="1" dirty="0" smtClean="0">
                <a:latin typeface="Arial Rounded MT Bold" pitchFamily="34" charset="0"/>
              </a:rPr>
              <a:t> 10</a:t>
            </a:r>
            <a:r>
              <a:rPr lang="en-US" sz="3600" b="1" dirty="0" smtClean="0"/>
              <a:t>)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58217" y="7378526"/>
            <a:ext cx="4184413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r>
              <a:rPr lang="nn-NO" sz="24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By : BIDA SARI, </a:t>
            </a:r>
            <a:r>
              <a:rPr lang="nn-NO" sz="2400" dirty="0" smtClean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SP</a:t>
            </a:r>
            <a:r>
              <a:rPr lang="nn-NO" sz="24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, MSi</a:t>
            </a:r>
            <a:endParaRPr lang="en-US" sz="2400" dirty="0">
              <a:solidFill>
                <a:srgbClr val="FFC000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5615940" y="4435016"/>
            <a:ext cx="12669520" cy="5852160"/>
            <a:chOff x="5615940" y="4435016"/>
            <a:chExt cx="12669520" cy="5852160"/>
          </a:xfrm>
        </p:grpSpPr>
        <p:sp>
          <p:nvSpPr>
            <p:cNvPr id="15" name="object 9"/>
            <p:cNvSpPr/>
            <p:nvPr/>
          </p:nvSpPr>
          <p:spPr>
            <a:xfrm>
              <a:off x="16819809" y="7748411"/>
              <a:ext cx="1466215" cy="2538730"/>
            </a:xfrm>
            <a:custGeom>
              <a:avLst/>
              <a:gdLst/>
              <a:ahLst/>
              <a:cxnLst/>
              <a:rect l="l" t="t" r="r" b="b"/>
              <a:pathLst>
                <a:path w="1466215" h="2538729">
                  <a:moveTo>
                    <a:pt x="1465650" y="0"/>
                  </a:moveTo>
                  <a:lnTo>
                    <a:pt x="0" y="2538589"/>
                  </a:lnTo>
                  <a:lnTo>
                    <a:pt x="1465650" y="2538589"/>
                  </a:lnTo>
                  <a:lnTo>
                    <a:pt x="1465650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16073963" y="6456585"/>
              <a:ext cx="2211705" cy="3830954"/>
            </a:xfrm>
            <a:custGeom>
              <a:avLst/>
              <a:gdLst/>
              <a:ahLst/>
              <a:cxnLst/>
              <a:rect l="l" t="t" r="r" b="b"/>
              <a:pathLst>
                <a:path w="2211705" h="3830954">
                  <a:moveTo>
                    <a:pt x="2211497" y="0"/>
                  </a:moveTo>
                  <a:lnTo>
                    <a:pt x="0" y="3830414"/>
                  </a:lnTo>
                  <a:lnTo>
                    <a:pt x="249523" y="3830414"/>
                  </a:lnTo>
                  <a:lnTo>
                    <a:pt x="2211497" y="432185"/>
                  </a:lnTo>
                  <a:lnTo>
                    <a:pt x="221149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14906782" y="4435016"/>
              <a:ext cx="3378835" cy="5852160"/>
            </a:xfrm>
            <a:custGeom>
              <a:avLst/>
              <a:gdLst/>
              <a:ahLst/>
              <a:cxnLst/>
              <a:rect l="l" t="t" r="r" b="b"/>
              <a:pathLst>
                <a:path w="3378834" h="5852159">
                  <a:moveTo>
                    <a:pt x="3378677" y="0"/>
                  </a:moveTo>
                  <a:lnTo>
                    <a:pt x="0" y="5851982"/>
                  </a:lnTo>
                  <a:lnTo>
                    <a:pt x="712817" y="5851982"/>
                  </a:lnTo>
                  <a:lnTo>
                    <a:pt x="3378677" y="1234559"/>
                  </a:lnTo>
                  <a:lnTo>
                    <a:pt x="337867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6080760"/>
              <a:ext cx="10152379" cy="142239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063" y="6016456"/>
            <a:ext cx="4410746" cy="36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797" y="6951847"/>
            <a:ext cx="267453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753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4560" y="3919481"/>
            <a:ext cx="3530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45</a:t>
            </a:r>
            <a:r>
              <a:rPr sz="1600" spc="7" baseline="26455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endParaRPr sz="1600" baseline="2645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0081" y="4182747"/>
            <a:ext cx="252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61" dirty="0">
                <a:solidFill>
                  <a:srgbClr val="FF0000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8968" y="258452"/>
            <a:ext cx="67056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300" b="1" spc="1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=Y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7634" y="970924"/>
            <a:ext cx="36131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spc="5" dirty="0">
                <a:solidFill>
                  <a:srgbClr val="00AF50"/>
                </a:solidFill>
                <a:latin typeface="Calibri"/>
                <a:cs typeface="Calibri"/>
              </a:rPr>
              <a:t>AE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8778" y="749571"/>
            <a:ext cx="205184" cy="3209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i="1" spc="-11" dirty="0">
                <a:solidFill>
                  <a:srgbClr val="00AF50"/>
                </a:solidFill>
                <a:latin typeface="Constantia"/>
                <a:cs typeface="Constantia"/>
              </a:rPr>
              <a:t>Pengeluaran</a:t>
            </a:r>
            <a:r>
              <a:rPr sz="1600" b="1" i="1" spc="-3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1600" b="1" i="1" dirty="0">
                <a:solidFill>
                  <a:srgbClr val="00AF50"/>
                </a:solidFill>
                <a:latin typeface="Constantia"/>
                <a:cs typeface="Constantia"/>
              </a:rPr>
              <a:t>Riil</a:t>
            </a:r>
            <a:r>
              <a:rPr sz="1600" b="1" i="1" spc="-36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1600" b="1" i="1" spc="-11" dirty="0">
                <a:solidFill>
                  <a:srgbClr val="00AF50"/>
                </a:solidFill>
                <a:latin typeface="Constantia"/>
                <a:cs typeface="Constantia"/>
              </a:rPr>
              <a:t>yang</a:t>
            </a:r>
            <a:r>
              <a:rPr sz="1600" b="1" i="1" spc="-2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00AF50"/>
                </a:solidFill>
                <a:latin typeface="Constantia"/>
                <a:cs typeface="Constantia"/>
              </a:rPr>
              <a:t>diinginkan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1645" y="427992"/>
            <a:ext cx="35902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39" dirty="0">
                <a:solidFill>
                  <a:srgbClr val="FFC000"/>
                </a:solidFill>
                <a:latin typeface="Constantia"/>
                <a:cs typeface="Constantia"/>
              </a:rPr>
              <a:t>H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ub</a:t>
            </a:r>
            <a:r>
              <a:rPr sz="2000" b="1" spc="5" dirty="0">
                <a:solidFill>
                  <a:srgbClr val="FFC000"/>
                </a:solidFill>
                <a:latin typeface="Constantia"/>
                <a:cs typeface="Constantia"/>
              </a:rPr>
              <a:t>u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n</a:t>
            </a:r>
            <a:r>
              <a:rPr sz="2000" b="1" spc="5" dirty="0">
                <a:solidFill>
                  <a:srgbClr val="FFC000"/>
                </a:solidFill>
                <a:latin typeface="Constantia"/>
                <a:cs typeface="Constantia"/>
              </a:rPr>
              <a:t>ga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n</a:t>
            </a:r>
            <a:r>
              <a:rPr sz="2000" b="1" spc="-136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D</a:t>
            </a:r>
            <a:r>
              <a:rPr sz="2000" b="1" spc="-14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–</a:t>
            </a:r>
            <a:r>
              <a:rPr sz="2000" b="1" spc="-2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S</a:t>
            </a:r>
            <a:r>
              <a:rPr sz="2000" b="1" spc="-7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onstantia"/>
                <a:cs typeface="Constantia"/>
              </a:rPr>
              <a:t>den</a:t>
            </a:r>
            <a:r>
              <a:rPr sz="2000" b="1" spc="11" dirty="0">
                <a:solidFill>
                  <a:srgbClr val="FFC000"/>
                </a:solidFill>
                <a:latin typeface="Constantia"/>
                <a:cs typeface="Constantia"/>
              </a:rPr>
              <a:t>g</a:t>
            </a:r>
            <a:r>
              <a:rPr sz="2000" b="1" spc="5" dirty="0">
                <a:solidFill>
                  <a:srgbClr val="FFC000"/>
                </a:solidFill>
                <a:latin typeface="Constantia"/>
                <a:cs typeface="Constantia"/>
              </a:rPr>
              <a:t>a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n</a:t>
            </a:r>
            <a:r>
              <a:rPr sz="2000" b="1" spc="-9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onstantia"/>
                <a:cs typeface="Constantia"/>
              </a:rPr>
              <a:t>AE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8395" y="4243071"/>
            <a:ext cx="24428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i="1" spc="-14" dirty="0">
                <a:solidFill>
                  <a:srgbClr val="0000FF"/>
                </a:solidFill>
                <a:latin typeface="Constantia"/>
                <a:cs typeface="Constantia"/>
              </a:rPr>
              <a:t>Pendapatan </a:t>
            </a:r>
            <a:r>
              <a:rPr sz="1600" b="1" i="1" spc="-5" dirty="0">
                <a:solidFill>
                  <a:srgbClr val="0000FF"/>
                </a:solidFill>
                <a:latin typeface="Constantia"/>
                <a:cs typeface="Constantia"/>
              </a:rPr>
              <a:t>Nasional</a:t>
            </a:r>
            <a:r>
              <a:rPr sz="1600" b="1" i="1" spc="-5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600" b="1" i="1" dirty="0">
                <a:solidFill>
                  <a:srgbClr val="0000FF"/>
                </a:solidFill>
                <a:latin typeface="Constantia"/>
                <a:cs typeface="Constantia"/>
              </a:rPr>
              <a:t>Riil</a:t>
            </a:r>
            <a:endParaRPr sz="16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1882" y="1069096"/>
            <a:ext cx="5648960" cy="9232265"/>
            <a:chOff x="2361882" y="1069086"/>
            <a:chExt cx="5648960" cy="9232265"/>
          </a:xfrm>
        </p:grpSpPr>
        <p:sp>
          <p:nvSpPr>
            <p:cNvPr id="10" name="object 10"/>
            <p:cNvSpPr/>
            <p:nvPr/>
          </p:nvSpPr>
          <p:spPr>
            <a:xfrm>
              <a:off x="3167380" y="1981200"/>
              <a:ext cx="2569845" cy="0"/>
            </a:xfrm>
            <a:custGeom>
              <a:avLst/>
              <a:gdLst/>
              <a:ahLst/>
              <a:cxnLst/>
              <a:rect l="l" t="t" r="r" b="b"/>
              <a:pathLst>
                <a:path w="2569845">
                  <a:moveTo>
                    <a:pt x="256933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46270" y="1069085"/>
              <a:ext cx="2665730" cy="1751964"/>
            </a:xfrm>
            <a:custGeom>
              <a:avLst/>
              <a:gdLst/>
              <a:ahLst/>
              <a:cxnLst/>
              <a:rect l="l" t="t" r="r" b="b"/>
              <a:pathLst>
                <a:path w="2665729" h="1751964">
                  <a:moveTo>
                    <a:pt x="788797" y="1248664"/>
                  </a:moveTo>
                  <a:lnTo>
                    <a:pt x="657225" y="1252982"/>
                  </a:lnTo>
                  <a:lnTo>
                    <a:pt x="651002" y="1259586"/>
                  </a:lnTo>
                  <a:lnTo>
                    <a:pt x="651510" y="1275334"/>
                  </a:lnTo>
                  <a:lnTo>
                    <a:pt x="658114" y="1281557"/>
                  </a:lnTo>
                  <a:lnTo>
                    <a:pt x="712330" y="1279766"/>
                  </a:lnTo>
                  <a:lnTo>
                    <a:pt x="0" y="1727327"/>
                  </a:lnTo>
                  <a:lnTo>
                    <a:pt x="15240" y="1751457"/>
                  </a:lnTo>
                  <a:lnTo>
                    <a:pt x="727608" y="1303909"/>
                  </a:lnTo>
                  <a:lnTo>
                    <a:pt x="706120" y="1345057"/>
                  </a:lnTo>
                  <a:lnTo>
                    <a:pt x="702437" y="1352042"/>
                  </a:lnTo>
                  <a:lnTo>
                    <a:pt x="705104" y="1360678"/>
                  </a:lnTo>
                  <a:lnTo>
                    <a:pt x="712089" y="1364361"/>
                  </a:lnTo>
                  <a:lnTo>
                    <a:pt x="719074" y="1367917"/>
                  </a:lnTo>
                  <a:lnTo>
                    <a:pt x="727710" y="1365250"/>
                  </a:lnTo>
                  <a:lnTo>
                    <a:pt x="731393" y="1358265"/>
                  </a:lnTo>
                  <a:lnTo>
                    <a:pt x="787260" y="1251585"/>
                  </a:lnTo>
                  <a:lnTo>
                    <a:pt x="788797" y="1248664"/>
                  </a:lnTo>
                  <a:close/>
                </a:path>
                <a:path w="2665729" h="1751964">
                  <a:moveTo>
                    <a:pt x="2665476" y="23368"/>
                  </a:moveTo>
                  <a:lnTo>
                    <a:pt x="2648966" y="0"/>
                  </a:lnTo>
                  <a:lnTo>
                    <a:pt x="1879028" y="547204"/>
                  </a:lnTo>
                  <a:lnTo>
                    <a:pt x="1898142" y="504952"/>
                  </a:lnTo>
                  <a:lnTo>
                    <a:pt x="1901444" y="497713"/>
                  </a:lnTo>
                  <a:lnTo>
                    <a:pt x="1898269" y="489204"/>
                  </a:lnTo>
                  <a:lnTo>
                    <a:pt x="1891030" y="486029"/>
                  </a:lnTo>
                  <a:lnTo>
                    <a:pt x="1883791" y="482727"/>
                  </a:lnTo>
                  <a:lnTo>
                    <a:pt x="1875409" y="485902"/>
                  </a:lnTo>
                  <a:lnTo>
                    <a:pt x="1872107" y="493141"/>
                  </a:lnTo>
                  <a:lnTo>
                    <a:pt x="1821180" y="605917"/>
                  </a:lnTo>
                  <a:lnTo>
                    <a:pt x="1874367" y="601091"/>
                  </a:lnTo>
                  <a:lnTo>
                    <a:pt x="1944370" y="594741"/>
                  </a:lnTo>
                  <a:lnTo>
                    <a:pt x="1952244" y="594106"/>
                  </a:lnTo>
                  <a:lnTo>
                    <a:pt x="1957959" y="587121"/>
                  </a:lnTo>
                  <a:lnTo>
                    <a:pt x="1957324" y="579247"/>
                  </a:lnTo>
                  <a:lnTo>
                    <a:pt x="1956562" y="571373"/>
                  </a:lnTo>
                  <a:lnTo>
                    <a:pt x="1949704" y="565658"/>
                  </a:lnTo>
                  <a:lnTo>
                    <a:pt x="1895678" y="570445"/>
                  </a:lnTo>
                  <a:lnTo>
                    <a:pt x="2665476" y="23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8556" y="5792470"/>
              <a:ext cx="3175" cy="4494530"/>
            </a:xfrm>
            <a:custGeom>
              <a:avLst/>
              <a:gdLst/>
              <a:ahLst/>
              <a:cxnLst/>
              <a:rect l="l" t="t" r="r" b="b"/>
              <a:pathLst>
                <a:path w="3175" h="4494530">
                  <a:moveTo>
                    <a:pt x="2600" y="0"/>
                  </a:moveTo>
                  <a:lnTo>
                    <a:pt x="0" y="4494527"/>
                  </a:lnTo>
                </a:path>
              </a:pathLst>
            </a:custGeom>
            <a:ln w="2857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76170" y="9640569"/>
              <a:ext cx="5620385" cy="47625"/>
            </a:xfrm>
            <a:custGeom>
              <a:avLst/>
              <a:gdLst/>
              <a:ahLst/>
              <a:cxnLst/>
              <a:rect l="l" t="t" r="r" b="b"/>
              <a:pathLst>
                <a:path w="5620384" h="47625">
                  <a:moveTo>
                    <a:pt x="0" y="47510"/>
                  </a:moveTo>
                  <a:lnTo>
                    <a:pt x="5620004" y="0"/>
                  </a:lnTo>
                </a:path>
              </a:pathLst>
            </a:custGeom>
            <a:ln w="2857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9120" y="4564380"/>
              <a:ext cx="92075" cy="5071110"/>
            </a:xfrm>
            <a:custGeom>
              <a:avLst/>
              <a:gdLst/>
              <a:ahLst/>
              <a:cxnLst/>
              <a:rect l="l" t="t" r="r" b="b"/>
              <a:pathLst>
                <a:path w="92075" h="5071109">
                  <a:moveTo>
                    <a:pt x="91566" y="0"/>
                  </a:moveTo>
                  <a:lnTo>
                    <a:pt x="0" y="5070881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64560" y="9391976"/>
            <a:ext cx="3530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45</a:t>
            </a:r>
            <a:r>
              <a:rPr sz="1600" spc="7" baseline="26455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endParaRPr sz="1600" baseline="2645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0075" y="9657717"/>
            <a:ext cx="2070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11" dirty="0">
                <a:solidFill>
                  <a:srgbClr val="FF0000"/>
                </a:solidFill>
                <a:latin typeface="Calibri"/>
                <a:cs typeface="Calibri"/>
              </a:rPr>
              <a:t>Ye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3468" y="5094861"/>
            <a:ext cx="4375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2682" y="5665749"/>
            <a:ext cx="205184" cy="14204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i="1" spc="-11" dirty="0">
                <a:solidFill>
                  <a:srgbClr val="FF0000"/>
                </a:solidFill>
                <a:latin typeface="Constantia"/>
                <a:cs typeface="Constantia"/>
              </a:rPr>
              <a:t>Tingkat</a:t>
            </a:r>
            <a:r>
              <a:rPr sz="1600" b="1" i="1" spc="-86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600" b="1" i="1" spc="-11" dirty="0">
                <a:solidFill>
                  <a:srgbClr val="FF0000"/>
                </a:solidFill>
                <a:latin typeface="Constantia"/>
                <a:cs typeface="Constantia"/>
              </a:rPr>
              <a:t>Harga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8395" y="9715500"/>
            <a:ext cx="24428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i="1" spc="-14" dirty="0">
                <a:solidFill>
                  <a:srgbClr val="0000FF"/>
                </a:solidFill>
                <a:latin typeface="Constantia"/>
                <a:cs typeface="Constantia"/>
              </a:rPr>
              <a:t>Pendapatan </a:t>
            </a:r>
            <a:r>
              <a:rPr sz="1600" b="1" i="1" spc="-5" dirty="0">
                <a:solidFill>
                  <a:srgbClr val="0000FF"/>
                </a:solidFill>
                <a:latin typeface="Constantia"/>
                <a:cs typeface="Constantia"/>
              </a:rPr>
              <a:t>Nasional</a:t>
            </a:r>
            <a:r>
              <a:rPr sz="1600" b="1" i="1" spc="-5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600" b="1" i="1" dirty="0">
                <a:solidFill>
                  <a:srgbClr val="0000FF"/>
                </a:solidFill>
                <a:latin typeface="Constantia"/>
                <a:cs typeface="Constantia"/>
              </a:rPr>
              <a:t>Riil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67391" y="7452359"/>
            <a:ext cx="2569846" cy="0"/>
          </a:xfrm>
          <a:custGeom>
            <a:avLst/>
            <a:gdLst/>
            <a:ahLst/>
            <a:cxnLst/>
            <a:rect l="l" t="t" r="r" b="b"/>
            <a:pathLst>
              <a:path w="2569845">
                <a:moveTo>
                  <a:pt x="256933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26690" y="6941820"/>
            <a:ext cx="4146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4800" spc="-45" baseline="-16493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100" spc="-3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8954" y="1511301"/>
            <a:ext cx="1803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6434" y="6985389"/>
            <a:ext cx="1803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7060" y="5321309"/>
            <a:ext cx="3975100" cy="2974340"/>
            <a:chOff x="4417059" y="5321300"/>
            <a:chExt cx="3975100" cy="2974340"/>
          </a:xfrm>
        </p:grpSpPr>
        <p:sp>
          <p:nvSpPr>
            <p:cNvPr id="25" name="object 25"/>
            <p:cNvSpPr/>
            <p:nvPr/>
          </p:nvSpPr>
          <p:spPr>
            <a:xfrm>
              <a:off x="7866379" y="5341620"/>
              <a:ext cx="0" cy="1267460"/>
            </a:xfrm>
            <a:custGeom>
              <a:avLst/>
              <a:gdLst/>
              <a:ahLst/>
              <a:cxnLst/>
              <a:rect l="l" t="t" r="r" b="b"/>
              <a:pathLst>
                <a:path h="1267459">
                  <a:moveTo>
                    <a:pt x="0" y="0"/>
                  </a:moveTo>
                  <a:lnTo>
                    <a:pt x="0" y="126707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29759" y="5334000"/>
              <a:ext cx="3949700" cy="2948940"/>
            </a:xfrm>
            <a:custGeom>
              <a:avLst/>
              <a:gdLst/>
              <a:ahLst/>
              <a:cxnLst/>
              <a:rect l="l" t="t" r="r" b="b"/>
              <a:pathLst>
                <a:path w="3949700" h="2948940">
                  <a:moveTo>
                    <a:pt x="0" y="0"/>
                  </a:moveTo>
                  <a:lnTo>
                    <a:pt x="18410" y="48623"/>
                  </a:lnTo>
                  <a:lnTo>
                    <a:pt x="36835" y="97231"/>
                  </a:lnTo>
                  <a:lnTo>
                    <a:pt x="55292" y="145808"/>
                  </a:lnTo>
                  <a:lnTo>
                    <a:pt x="73796" y="194340"/>
                  </a:lnTo>
                  <a:lnTo>
                    <a:pt x="92363" y="242811"/>
                  </a:lnTo>
                  <a:lnTo>
                    <a:pt x="111007" y="291205"/>
                  </a:lnTo>
                  <a:lnTo>
                    <a:pt x="129745" y="339509"/>
                  </a:lnTo>
                  <a:lnTo>
                    <a:pt x="148593" y="387706"/>
                  </a:lnTo>
                  <a:lnTo>
                    <a:pt x="167565" y="435782"/>
                  </a:lnTo>
                  <a:lnTo>
                    <a:pt x="186678" y="483721"/>
                  </a:lnTo>
                  <a:lnTo>
                    <a:pt x="205947" y="531508"/>
                  </a:lnTo>
                  <a:lnTo>
                    <a:pt x="225388" y="579128"/>
                  </a:lnTo>
                  <a:lnTo>
                    <a:pt x="245017" y="626567"/>
                  </a:lnTo>
                  <a:lnTo>
                    <a:pt x="264848" y="673808"/>
                  </a:lnTo>
                  <a:lnTo>
                    <a:pt x="284898" y="720837"/>
                  </a:lnTo>
                  <a:lnTo>
                    <a:pt x="305183" y="767638"/>
                  </a:lnTo>
                  <a:lnTo>
                    <a:pt x="325717" y="814196"/>
                  </a:lnTo>
                  <a:lnTo>
                    <a:pt x="346517" y="860497"/>
                  </a:lnTo>
                  <a:lnTo>
                    <a:pt x="367598" y="906525"/>
                  </a:lnTo>
                  <a:lnTo>
                    <a:pt x="388975" y="952265"/>
                  </a:lnTo>
                  <a:lnTo>
                    <a:pt x="410666" y="997701"/>
                  </a:lnTo>
                  <a:lnTo>
                    <a:pt x="432684" y="1042819"/>
                  </a:lnTo>
                  <a:lnTo>
                    <a:pt x="455045" y="1087604"/>
                  </a:lnTo>
                  <a:lnTo>
                    <a:pt x="477766" y="1132040"/>
                  </a:lnTo>
                  <a:lnTo>
                    <a:pt x="500862" y="1176112"/>
                  </a:lnTo>
                  <a:lnTo>
                    <a:pt x="524349" y="1219805"/>
                  </a:lnTo>
                  <a:lnTo>
                    <a:pt x="548241" y="1263103"/>
                  </a:lnTo>
                  <a:lnTo>
                    <a:pt x="572555" y="1305993"/>
                  </a:lnTo>
                  <a:lnTo>
                    <a:pt x="597307" y="1348458"/>
                  </a:lnTo>
                  <a:lnTo>
                    <a:pt x="622511" y="1390484"/>
                  </a:lnTo>
                  <a:lnTo>
                    <a:pt x="648184" y="1432054"/>
                  </a:lnTo>
                  <a:lnTo>
                    <a:pt x="674341" y="1473155"/>
                  </a:lnTo>
                  <a:lnTo>
                    <a:pt x="700998" y="1513771"/>
                  </a:lnTo>
                  <a:lnTo>
                    <a:pt x="728170" y="1553887"/>
                  </a:lnTo>
                  <a:lnTo>
                    <a:pt x="755874" y="1593487"/>
                  </a:lnTo>
                  <a:lnTo>
                    <a:pt x="784124" y="1632557"/>
                  </a:lnTo>
                  <a:lnTo>
                    <a:pt x="812936" y="1671081"/>
                  </a:lnTo>
                  <a:lnTo>
                    <a:pt x="842327" y="1709045"/>
                  </a:lnTo>
                  <a:lnTo>
                    <a:pt x="872311" y="1746433"/>
                  </a:lnTo>
                  <a:lnTo>
                    <a:pt x="902904" y="1783229"/>
                  </a:lnTo>
                  <a:lnTo>
                    <a:pt x="934121" y="1819419"/>
                  </a:lnTo>
                  <a:lnTo>
                    <a:pt x="965979" y="1854988"/>
                  </a:lnTo>
                  <a:lnTo>
                    <a:pt x="998493" y="1889921"/>
                  </a:lnTo>
                  <a:lnTo>
                    <a:pt x="1031679" y="1924202"/>
                  </a:lnTo>
                  <a:lnTo>
                    <a:pt x="1065552" y="1957816"/>
                  </a:lnTo>
                  <a:lnTo>
                    <a:pt x="1100128" y="1990748"/>
                  </a:lnTo>
                  <a:lnTo>
                    <a:pt x="1135422" y="2022983"/>
                  </a:lnTo>
                  <a:lnTo>
                    <a:pt x="1171451" y="2054505"/>
                  </a:lnTo>
                  <a:lnTo>
                    <a:pt x="1208229" y="2085301"/>
                  </a:lnTo>
                  <a:lnTo>
                    <a:pt x="1245772" y="2115353"/>
                  </a:lnTo>
                  <a:lnTo>
                    <a:pt x="1284097" y="2144649"/>
                  </a:lnTo>
                  <a:lnTo>
                    <a:pt x="1319694" y="2170660"/>
                  </a:lnTo>
                  <a:lnTo>
                    <a:pt x="1355941" y="2196041"/>
                  </a:lnTo>
                  <a:lnTo>
                    <a:pt x="1392825" y="2220805"/>
                  </a:lnTo>
                  <a:lnTo>
                    <a:pt x="1430333" y="2244962"/>
                  </a:lnTo>
                  <a:lnTo>
                    <a:pt x="1468455" y="2268524"/>
                  </a:lnTo>
                  <a:lnTo>
                    <a:pt x="1507178" y="2291501"/>
                  </a:lnTo>
                  <a:lnTo>
                    <a:pt x="1546491" y="2313907"/>
                  </a:lnTo>
                  <a:lnTo>
                    <a:pt x="1586382" y="2335752"/>
                  </a:lnTo>
                  <a:lnTo>
                    <a:pt x="1626839" y="2357047"/>
                  </a:lnTo>
                  <a:lnTo>
                    <a:pt x="1667850" y="2377804"/>
                  </a:lnTo>
                  <a:lnTo>
                    <a:pt x="1709404" y="2398035"/>
                  </a:lnTo>
                  <a:lnTo>
                    <a:pt x="1751489" y="2417750"/>
                  </a:lnTo>
                  <a:lnTo>
                    <a:pt x="1794093" y="2436962"/>
                  </a:lnTo>
                  <a:lnTo>
                    <a:pt x="1837203" y="2455681"/>
                  </a:lnTo>
                  <a:lnTo>
                    <a:pt x="1880809" y="2473920"/>
                  </a:lnTo>
                  <a:lnTo>
                    <a:pt x="1924899" y="2491690"/>
                  </a:lnTo>
                  <a:lnTo>
                    <a:pt x="1969461" y="2509001"/>
                  </a:lnTo>
                  <a:lnTo>
                    <a:pt x="2014482" y="2525866"/>
                  </a:lnTo>
                  <a:lnTo>
                    <a:pt x="2059952" y="2542296"/>
                  </a:lnTo>
                  <a:lnTo>
                    <a:pt x="2105858" y="2558302"/>
                  </a:lnTo>
                  <a:lnTo>
                    <a:pt x="2152189" y="2573896"/>
                  </a:lnTo>
                  <a:lnTo>
                    <a:pt x="2198933" y="2589090"/>
                  </a:lnTo>
                  <a:lnTo>
                    <a:pt x="2246078" y="2603894"/>
                  </a:lnTo>
                  <a:lnTo>
                    <a:pt x="2293612" y="2618320"/>
                  </a:lnTo>
                  <a:lnTo>
                    <a:pt x="2341524" y="2632380"/>
                  </a:lnTo>
                  <a:lnTo>
                    <a:pt x="2389801" y="2646085"/>
                  </a:lnTo>
                  <a:lnTo>
                    <a:pt x="2438432" y="2659447"/>
                  </a:lnTo>
                  <a:lnTo>
                    <a:pt x="2487406" y="2672476"/>
                  </a:lnTo>
                  <a:lnTo>
                    <a:pt x="2536709" y="2685185"/>
                  </a:lnTo>
                  <a:lnTo>
                    <a:pt x="2586332" y="2697585"/>
                  </a:lnTo>
                  <a:lnTo>
                    <a:pt x="2636261" y="2709687"/>
                  </a:lnTo>
                  <a:lnTo>
                    <a:pt x="2686485" y="2721502"/>
                  </a:lnTo>
                  <a:lnTo>
                    <a:pt x="2736992" y="2733043"/>
                  </a:lnTo>
                  <a:lnTo>
                    <a:pt x="2787770" y="2744321"/>
                  </a:lnTo>
                  <a:lnTo>
                    <a:pt x="2838808" y="2755346"/>
                  </a:lnTo>
                  <a:lnTo>
                    <a:pt x="2890094" y="2766131"/>
                  </a:lnTo>
                  <a:lnTo>
                    <a:pt x="2941616" y="2776687"/>
                  </a:lnTo>
                  <a:lnTo>
                    <a:pt x="2993363" y="2787025"/>
                  </a:lnTo>
                  <a:lnTo>
                    <a:pt x="3045321" y="2797157"/>
                  </a:lnTo>
                  <a:lnTo>
                    <a:pt x="3097481" y="2807094"/>
                  </a:lnTo>
                  <a:lnTo>
                    <a:pt x="3149829" y="2816848"/>
                  </a:lnTo>
                  <a:lnTo>
                    <a:pt x="3202354" y="2826430"/>
                  </a:lnTo>
                  <a:lnTo>
                    <a:pt x="3255045" y="2835852"/>
                  </a:lnTo>
                  <a:lnTo>
                    <a:pt x="3307889" y="2845124"/>
                  </a:lnTo>
                  <a:lnTo>
                    <a:pt x="3360875" y="2854259"/>
                  </a:lnTo>
                  <a:lnTo>
                    <a:pt x="3413990" y="2863268"/>
                  </a:lnTo>
                  <a:lnTo>
                    <a:pt x="3467224" y="2872163"/>
                  </a:lnTo>
                  <a:lnTo>
                    <a:pt x="3520564" y="2880954"/>
                  </a:lnTo>
                  <a:lnTo>
                    <a:pt x="3573999" y="2889653"/>
                  </a:lnTo>
                  <a:lnTo>
                    <a:pt x="3627517" y="2898272"/>
                  </a:lnTo>
                  <a:lnTo>
                    <a:pt x="3681105" y="2906822"/>
                  </a:lnTo>
                  <a:lnTo>
                    <a:pt x="3734753" y="2915315"/>
                  </a:lnTo>
                  <a:lnTo>
                    <a:pt x="3788448" y="2923761"/>
                  </a:lnTo>
                  <a:lnTo>
                    <a:pt x="3842178" y="2932173"/>
                  </a:lnTo>
                  <a:lnTo>
                    <a:pt x="3895933" y="2940562"/>
                  </a:lnTo>
                  <a:lnTo>
                    <a:pt x="3949699" y="2948940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73207" y="5074920"/>
            <a:ext cx="49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dirty="0">
                <a:solidFill>
                  <a:srgbClr val="00AF50"/>
                </a:solidFill>
                <a:latin typeface="Calibri"/>
                <a:cs typeface="Calibri"/>
              </a:rPr>
              <a:t>AD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07380" y="6601464"/>
            <a:ext cx="2161540" cy="845186"/>
          </a:xfrm>
          <a:custGeom>
            <a:avLst/>
            <a:gdLst/>
            <a:ahLst/>
            <a:cxnLst/>
            <a:rect l="l" t="t" r="r" b="b"/>
            <a:pathLst>
              <a:path w="2161540" h="845184">
                <a:moveTo>
                  <a:pt x="0" y="845185"/>
                </a:moveTo>
                <a:lnTo>
                  <a:pt x="2161031" y="0"/>
                </a:lnTo>
              </a:path>
            </a:pathLst>
          </a:custGeom>
          <a:ln w="254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514469" y="1748855"/>
            <a:ext cx="8485506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376" marR="42544" indent="-457178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532740" algn="l"/>
                <a:tab pos="533376" algn="l"/>
                <a:tab pos="1577264" algn="l"/>
                <a:tab pos="2781165" algn="l"/>
                <a:tab pos="3527890" algn="l"/>
                <a:tab pos="4096824" algn="l"/>
                <a:tab pos="6215715" algn="l"/>
              </a:tabLst>
            </a:pPr>
            <a:r>
              <a:rPr sz="3000" spc="-45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11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3000" spc="-36" dirty="0">
                <a:solidFill>
                  <a:srgbClr val="3E3E3E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	A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–AS	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	</a:t>
            </a:r>
            <a:r>
              <a:rPr sz="3000" spc="5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E	m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64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	</a:t>
            </a:r>
            <a:r>
              <a:rPr sz="3000" spc="-105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eimban</a:t>
            </a:r>
            <a:r>
              <a:rPr sz="3000" spc="-70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 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pendapatan</a:t>
            </a:r>
            <a:r>
              <a:rPr sz="3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riil.</a:t>
            </a:r>
            <a:endParaRPr sz="3000" dirty="0">
              <a:latin typeface="Calibri"/>
              <a:cs typeface="Calibri"/>
            </a:endParaRPr>
          </a:p>
          <a:p>
            <a:pPr marL="533376" marR="43180" indent="-457178">
              <a:lnSpc>
                <a:spcPct val="150000"/>
              </a:lnSpc>
              <a:spcBef>
                <a:spcPts val="1800"/>
              </a:spcBef>
              <a:buFont typeface="Wingdings"/>
              <a:buChar char=""/>
              <a:tabLst>
                <a:tab pos="532740" algn="l"/>
                <a:tab pos="533376" algn="l"/>
                <a:tab pos="1640764" algn="l"/>
                <a:tab pos="2908161" algn="l"/>
                <a:tab pos="5244846" algn="l"/>
                <a:tab pos="7028476" algn="l"/>
                <a:tab pos="8248254" algn="l"/>
              </a:tabLst>
            </a:pPr>
            <a:r>
              <a:rPr sz="3000" spc="-39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11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3000" spc="-36" dirty="0">
                <a:solidFill>
                  <a:srgbClr val="3E3E3E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	A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AS	me</a:t>
            </a:r>
            <a:r>
              <a:rPr sz="3000" spc="11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j</a:t>
            </a:r>
            <a:r>
              <a:rPr sz="3000" spc="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spc="-64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	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b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55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n	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3000" spc="-4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3000" spc="-64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	Y 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dengan</a:t>
            </a:r>
            <a:r>
              <a:rPr sz="3000" spc="-36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tingkat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E3E3E"/>
                </a:solidFill>
                <a:latin typeface="Calibri"/>
                <a:cs typeface="Calibri"/>
              </a:rPr>
              <a:t>harga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 tertentu</a:t>
            </a:r>
            <a:r>
              <a:rPr sz="3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E3E3E"/>
                </a:solidFill>
                <a:latin typeface="Calibri"/>
                <a:cs typeface="Calibri"/>
              </a:rPr>
              <a:t>(P</a:t>
            </a:r>
            <a:r>
              <a:rPr sz="3000" spc="-37" baseline="25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3E3E3E"/>
                </a:solidFill>
                <a:latin typeface="Calibri"/>
                <a:cs typeface="Calibri"/>
              </a:rPr>
              <a:t>),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25000" y="4736924"/>
            <a:ext cx="8382000" cy="139717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469878" marR="5080" indent="-457178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469243" algn="l"/>
                <a:tab pos="469878" algn="l"/>
                <a:tab pos="1483286" algn="l"/>
                <a:tab pos="2024284" algn="l"/>
                <a:tab pos="4091740" algn="l"/>
                <a:tab pos="5781397" algn="l"/>
                <a:tab pos="6909102" algn="l"/>
                <a:tab pos="7226590" algn="l"/>
              </a:tabLst>
            </a:pPr>
            <a:r>
              <a:rPr sz="3000" spc="-39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11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3000" spc="-36" dirty="0">
                <a:solidFill>
                  <a:srgbClr val="3E3E3E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	AE	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11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nj</a:t>
            </a:r>
            <a:r>
              <a:rPr sz="3000" spc="5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64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	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b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50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n	a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4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3000" spc="-64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	Y	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3000" spc="5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 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pengeluaran</a:t>
            </a:r>
            <a:r>
              <a:rPr sz="3000" spc="-3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yang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diinginkan.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583420" y="12703"/>
            <a:ext cx="8702040" cy="1324988"/>
          </a:xfrm>
          <a:custGeom>
            <a:avLst/>
            <a:gdLst/>
            <a:ahLst/>
            <a:cxnLst/>
            <a:rect l="l" t="t" r="r" b="b"/>
            <a:pathLst>
              <a:path w="8702040" h="685800">
                <a:moveTo>
                  <a:pt x="8702040" y="0"/>
                </a:moveTo>
                <a:lnTo>
                  <a:pt x="0" y="0"/>
                </a:lnTo>
                <a:lnTo>
                  <a:pt x="0" y="685800"/>
                </a:lnTo>
                <a:lnTo>
                  <a:pt x="8702040" y="685800"/>
                </a:lnTo>
                <a:lnTo>
                  <a:pt x="870204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616705" y="122816"/>
            <a:ext cx="829029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11" dirty="0">
                <a:latin typeface="Arial" pitchFamily="34" charset="0"/>
                <a:cs typeface="Arial" pitchFamily="34" charset="0"/>
              </a:rPr>
              <a:t>Hubungan</a:t>
            </a:r>
            <a:r>
              <a:rPr sz="3600" b="1" spc="25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20" dirty="0">
                <a:latin typeface="Arial" pitchFamily="34" charset="0"/>
                <a:cs typeface="Arial" pitchFamily="34" charset="0"/>
              </a:rPr>
              <a:t>Antara</a:t>
            </a:r>
            <a:r>
              <a:rPr sz="36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14" dirty="0">
                <a:latin typeface="Arial" pitchFamily="34" charset="0"/>
                <a:cs typeface="Arial" pitchFamily="34" charset="0"/>
              </a:rPr>
              <a:t>Permintaan</a:t>
            </a:r>
            <a:r>
              <a:rPr sz="3600" b="1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14" dirty="0">
                <a:latin typeface="Arial" pitchFamily="34" charset="0"/>
                <a:cs typeface="Arial" pitchFamily="34" charset="0"/>
              </a:rPr>
              <a:t>Agregat</a:t>
            </a:r>
            <a:r>
              <a:rPr sz="3600" b="1" spc="-11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5" dirty="0">
                <a:latin typeface="Arial" pitchFamily="34" charset="0"/>
                <a:cs typeface="Arial" pitchFamily="34" charset="0"/>
              </a:rPr>
              <a:t>dan</a:t>
            </a:r>
            <a:r>
              <a:rPr sz="36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20" dirty="0">
                <a:latin typeface="Arial" pitchFamily="34" charset="0"/>
                <a:cs typeface="Arial" pitchFamily="34" charset="0"/>
              </a:rPr>
              <a:t>Pengeluaran</a:t>
            </a:r>
            <a:r>
              <a:rPr sz="3600" b="1" spc="50" dirty="0">
                <a:latin typeface="Arial" pitchFamily="34" charset="0"/>
                <a:cs typeface="Arial" pitchFamily="34" charset="0"/>
              </a:rPr>
              <a:t> </a:t>
            </a:r>
            <a:r>
              <a:rPr sz="3600" b="1" spc="-14" dirty="0">
                <a:latin typeface="Arial" pitchFamily="34" charset="0"/>
                <a:cs typeface="Arial" pitchFamily="34" charset="0"/>
              </a:rPr>
              <a:t>Agregat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83456" y="387413"/>
            <a:ext cx="12175744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id-ID" b="1" spc="-14" dirty="0">
                <a:solidFill>
                  <a:srgbClr val="FF0000"/>
                </a:solidFill>
              </a:rPr>
              <a:t>  Perubahan </a:t>
            </a:r>
            <a:r>
              <a:rPr spc="-25" dirty="0" err="1"/>
              <a:t>Pendapatan</a:t>
            </a:r>
            <a:r>
              <a:rPr spc="-50" dirty="0"/>
              <a:t> </a:t>
            </a:r>
            <a:r>
              <a:rPr dirty="0"/>
              <a:t>Nasional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405391" y="3881121"/>
            <a:ext cx="4021454" cy="4039235"/>
            <a:chOff x="2405379" y="3881120"/>
            <a:chExt cx="4021454" cy="4039235"/>
          </a:xfrm>
        </p:grpSpPr>
        <p:sp>
          <p:nvSpPr>
            <p:cNvPr id="10" name="object 10"/>
            <p:cNvSpPr/>
            <p:nvPr/>
          </p:nvSpPr>
          <p:spPr>
            <a:xfrm>
              <a:off x="2424429" y="3900170"/>
              <a:ext cx="3683000" cy="3421379"/>
            </a:xfrm>
            <a:custGeom>
              <a:avLst/>
              <a:gdLst/>
              <a:ahLst/>
              <a:cxnLst/>
              <a:rect l="l" t="t" r="r" b="b"/>
              <a:pathLst>
                <a:path w="3683000" h="3421379">
                  <a:moveTo>
                    <a:pt x="10159" y="0"/>
                  </a:moveTo>
                  <a:lnTo>
                    <a:pt x="10159" y="3421379"/>
                  </a:lnTo>
                </a:path>
                <a:path w="3683000" h="3421379">
                  <a:moveTo>
                    <a:pt x="0" y="3411219"/>
                  </a:moveTo>
                  <a:lnTo>
                    <a:pt x="3683000" y="3401059"/>
                  </a:lnTo>
                </a:path>
              </a:pathLst>
            </a:custGeom>
            <a:ln w="38100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4429" y="4342130"/>
              <a:ext cx="3314700" cy="2237740"/>
            </a:xfrm>
            <a:custGeom>
              <a:avLst/>
              <a:gdLst/>
              <a:ahLst/>
              <a:cxnLst/>
              <a:rect l="l" t="t" r="r" b="b"/>
              <a:pathLst>
                <a:path w="3314700" h="2237740">
                  <a:moveTo>
                    <a:pt x="0" y="2237740"/>
                  </a:moveTo>
                  <a:lnTo>
                    <a:pt x="3314700" y="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3489" y="5678170"/>
              <a:ext cx="0" cy="1623060"/>
            </a:xfrm>
            <a:custGeom>
              <a:avLst/>
              <a:gdLst/>
              <a:ahLst/>
              <a:cxnLst/>
              <a:rect l="l" t="t" r="r" b="b"/>
              <a:pathLst>
                <a:path h="1623059">
                  <a:moveTo>
                    <a:pt x="0" y="0"/>
                  </a:moveTo>
                  <a:lnTo>
                    <a:pt x="0" y="1623059"/>
                  </a:lnTo>
                </a:path>
              </a:pathLst>
            </a:custGeom>
            <a:ln w="38100">
              <a:solidFill>
                <a:srgbClr val="3E3E3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0539" y="7348207"/>
              <a:ext cx="569213" cy="5717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6600" y="7348207"/>
              <a:ext cx="609853" cy="57176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40791" y="7420548"/>
            <a:ext cx="51752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Y</a:t>
            </a:r>
            <a:r>
              <a:rPr sz="2000" spc="-86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riil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1821" y="7363456"/>
            <a:ext cx="630174" cy="5717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51046" y="7434897"/>
            <a:ext cx="3130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5" dirty="0">
                <a:solidFill>
                  <a:srgbClr val="3E3E3E"/>
                </a:solidFill>
                <a:latin typeface="Tahoma"/>
                <a:cs typeface="Tahoma"/>
              </a:rPr>
              <a:t>Y1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84600" y="5031740"/>
            <a:ext cx="904240" cy="2288540"/>
            <a:chOff x="3784600" y="5031740"/>
            <a:chExt cx="904240" cy="2288540"/>
          </a:xfrm>
        </p:grpSpPr>
        <p:sp>
          <p:nvSpPr>
            <p:cNvPr id="19" name="object 19"/>
            <p:cNvSpPr/>
            <p:nvPr/>
          </p:nvSpPr>
          <p:spPr>
            <a:xfrm>
              <a:off x="4669789" y="5050790"/>
              <a:ext cx="0" cy="2250440"/>
            </a:xfrm>
            <a:custGeom>
              <a:avLst/>
              <a:gdLst/>
              <a:ahLst/>
              <a:cxnLst/>
              <a:rect l="l" t="t" r="r" b="b"/>
              <a:pathLst>
                <a:path h="2250440">
                  <a:moveTo>
                    <a:pt x="0" y="0"/>
                  </a:moveTo>
                  <a:lnTo>
                    <a:pt x="0" y="2250440"/>
                  </a:lnTo>
                </a:path>
              </a:pathLst>
            </a:custGeom>
            <a:ln w="38100">
              <a:solidFill>
                <a:srgbClr val="3E3E3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3650" y="5678170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86613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12540" y="5836292"/>
            <a:ext cx="838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68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∆Y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8380" y="5274690"/>
            <a:ext cx="47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∆AE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56000" y="5120646"/>
            <a:ext cx="1132840" cy="2799716"/>
            <a:chOff x="3556000" y="5120640"/>
            <a:chExt cx="1132840" cy="2799715"/>
          </a:xfrm>
        </p:grpSpPr>
        <p:sp>
          <p:nvSpPr>
            <p:cNvPr id="24" name="object 24"/>
            <p:cNvSpPr/>
            <p:nvPr/>
          </p:nvSpPr>
          <p:spPr>
            <a:xfrm>
              <a:off x="4669789" y="5139690"/>
              <a:ext cx="0" cy="629920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0"/>
                  </a:moveTo>
                  <a:lnTo>
                    <a:pt x="0" y="629920"/>
                  </a:lnTo>
                </a:path>
              </a:pathLst>
            </a:custGeom>
            <a:ln w="38100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6000" y="7348207"/>
              <a:ext cx="490474" cy="57176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705237" y="7420555"/>
            <a:ext cx="1720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Y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824718" y="3952242"/>
            <a:ext cx="4064636" cy="3937635"/>
            <a:chOff x="9824719" y="3952240"/>
            <a:chExt cx="4064635" cy="3937635"/>
          </a:xfrm>
        </p:grpSpPr>
        <p:sp>
          <p:nvSpPr>
            <p:cNvPr id="28" name="object 28"/>
            <p:cNvSpPr/>
            <p:nvPr/>
          </p:nvSpPr>
          <p:spPr>
            <a:xfrm>
              <a:off x="9843769" y="3971290"/>
              <a:ext cx="3685540" cy="3421379"/>
            </a:xfrm>
            <a:custGeom>
              <a:avLst/>
              <a:gdLst/>
              <a:ahLst/>
              <a:cxnLst/>
              <a:rect l="l" t="t" r="r" b="b"/>
              <a:pathLst>
                <a:path w="3685540" h="3421379">
                  <a:moveTo>
                    <a:pt x="0" y="0"/>
                  </a:moveTo>
                  <a:lnTo>
                    <a:pt x="0" y="3421379"/>
                  </a:lnTo>
                </a:path>
                <a:path w="3685540" h="3421379">
                  <a:moveTo>
                    <a:pt x="0" y="3393440"/>
                  </a:moveTo>
                  <a:lnTo>
                    <a:pt x="3685539" y="3383279"/>
                  </a:lnTo>
                </a:path>
              </a:pathLst>
            </a:custGeom>
            <a:ln w="38100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39169" y="5073650"/>
              <a:ext cx="0" cy="2230120"/>
            </a:xfrm>
            <a:custGeom>
              <a:avLst/>
              <a:gdLst/>
              <a:ahLst/>
              <a:cxnLst/>
              <a:rect l="l" t="t" r="r" b="b"/>
              <a:pathLst>
                <a:path h="2230120">
                  <a:moveTo>
                    <a:pt x="0" y="0"/>
                  </a:moveTo>
                  <a:lnTo>
                    <a:pt x="0" y="2230120"/>
                  </a:lnTo>
                </a:path>
              </a:pathLst>
            </a:custGeom>
            <a:ln w="38100">
              <a:solidFill>
                <a:srgbClr val="3E3E3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3059" y="7317727"/>
              <a:ext cx="569213" cy="5717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9119" y="7317727"/>
              <a:ext cx="609853" cy="57176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3203313" y="7390512"/>
            <a:ext cx="5168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Y</a:t>
            </a:r>
            <a:r>
              <a:rPr sz="2000" spc="-86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riil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32511" y="3749036"/>
            <a:ext cx="637794" cy="57176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07343" y="4257035"/>
            <a:ext cx="637794" cy="57176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157582" y="4328796"/>
            <a:ext cx="3206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AE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64349" y="7332976"/>
            <a:ext cx="630174" cy="57176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2013566" y="7404735"/>
            <a:ext cx="312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5" dirty="0">
                <a:solidFill>
                  <a:srgbClr val="3E3E3E"/>
                </a:solidFill>
                <a:latin typeface="Tahoma"/>
                <a:cs typeface="Tahoma"/>
              </a:rPr>
              <a:t>Y1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076430" y="4494538"/>
            <a:ext cx="2540" cy="2809241"/>
          </a:xfrm>
          <a:custGeom>
            <a:avLst/>
            <a:gdLst/>
            <a:ahLst/>
            <a:cxnLst/>
            <a:rect l="l" t="t" r="r" b="b"/>
            <a:pathLst>
              <a:path w="2540" h="2809240">
                <a:moveTo>
                  <a:pt x="2540" y="0"/>
                </a:moveTo>
                <a:lnTo>
                  <a:pt x="0" y="2809240"/>
                </a:lnTo>
              </a:path>
            </a:pathLst>
          </a:custGeom>
          <a:ln w="38100">
            <a:solidFill>
              <a:srgbClr val="3E3E3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482707" y="5822952"/>
            <a:ext cx="3295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∆Y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280646" y="5189856"/>
            <a:ext cx="47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∆AE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18531" y="7317734"/>
            <a:ext cx="490474" cy="571766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1167503" y="7390512"/>
            <a:ext cx="1720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ahoma"/>
                <a:cs typeface="Tahoma"/>
              </a:rPr>
              <a:t>Y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822180" y="3576307"/>
            <a:ext cx="3777616" cy="3282315"/>
            <a:chOff x="9822180" y="3576307"/>
            <a:chExt cx="3777615" cy="3282315"/>
          </a:xfrm>
        </p:grpSpPr>
        <p:sp>
          <p:nvSpPr>
            <p:cNvPr id="44" name="object 44"/>
            <p:cNvSpPr/>
            <p:nvPr/>
          </p:nvSpPr>
          <p:spPr>
            <a:xfrm>
              <a:off x="9841230" y="3900169"/>
              <a:ext cx="3324860" cy="2938780"/>
            </a:xfrm>
            <a:custGeom>
              <a:avLst/>
              <a:gdLst/>
              <a:ahLst/>
              <a:cxnLst/>
              <a:rect l="l" t="t" r="r" b="b"/>
              <a:pathLst>
                <a:path w="3324859" h="2938779">
                  <a:moveTo>
                    <a:pt x="0" y="2085339"/>
                  </a:moveTo>
                  <a:lnTo>
                    <a:pt x="3098800" y="0"/>
                  </a:lnTo>
                </a:path>
                <a:path w="3324859" h="2938779">
                  <a:moveTo>
                    <a:pt x="12700" y="2938779"/>
                  </a:moveTo>
                  <a:lnTo>
                    <a:pt x="3324860" y="69850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577445" y="4212590"/>
              <a:ext cx="171450" cy="632460"/>
            </a:xfrm>
            <a:custGeom>
              <a:avLst/>
              <a:gdLst/>
              <a:ahLst/>
              <a:cxnLst/>
              <a:rect l="l" t="t" r="r" b="b"/>
              <a:pathLst>
                <a:path w="171450" h="63246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632460"/>
                  </a:lnTo>
                  <a:lnTo>
                    <a:pt x="114300" y="632460"/>
                  </a:lnTo>
                  <a:lnTo>
                    <a:pt x="114300" y="142875"/>
                  </a:lnTo>
                  <a:close/>
                </a:path>
                <a:path w="171450" h="63246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63246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18440" y="3576307"/>
              <a:ext cx="637794" cy="5717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63880" y="3746487"/>
              <a:ext cx="335534" cy="39396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3042518" y="3646170"/>
            <a:ext cx="4641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AE</a:t>
            </a:r>
            <a:r>
              <a:rPr sz="2000" spc="-7" baseline="-20576" dirty="0">
                <a:solidFill>
                  <a:srgbClr val="3E3E3E"/>
                </a:solidFill>
                <a:latin typeface="Tahoma"/>
                <a:cs typeface="Tahoma"/>
              </a:rPr>
              <a:t>1</a:t>
            </a:r>
            <a:endParaRPr sz="2000" baseline="-20576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9800" y="3086102"/>
            <a:ext cx="4724400" cy="866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Pergerakan</a:t>
            </a:r>
            <a:r>
              <a:rPr sz="2300" b="1" spc="-3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Arial"/>
                <a:cs typeface="Arial"/>
              </a:rPr>
              <a:t>Sepanjang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11" dirty="0">
                <a:solidFill>
                  <a:srgbClr val="0000FF"/>
                </a:solidFill>
                <a:latin typeface="Arial"/>
                <a:cs typeface="Arial"/>
              </a:rPr>
              <a:t>Kurva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70" dirty="0">
                <a:solidFill>
                  <a:srgbClr val="0000FF"/>
                </a:solidFill>
                <a:latin typeface="Arial"/>
                <a:cs typeface="Arial"/>
              </a:rPr>
              <a:t>AE</a:t>
            </a:r>
            <a:endParaRPr sz="2300" dirty="0">
              <a:latin typeface="Arial"/>
              <a:cs typeface="Arial"/>
            </a:endParaRPr>
          </a:p>
          <a:p>
            <a:pPr marR="5080" algn="r">
              <a:spcBef>
                <a:spcPts val="1536"/>
              </a:spcBef>
            </a:pPr>
            <a:r>
              <a:rPr sz="2000" spc="-5" dirty="0">
                <a:solidFill>
                  <a:srgbClr val="3E3E3E"/>
                </a:solidFill>
                <a:latin typeface="Tahoma"/>
                <a:cs typeface="Tahoma"/>
              </a:rPr>
              <a:t>AE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45989" y="3086101"/>
            <a:ext cx="330707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Pergeseran</a:t>
            </a:r>
            <a:r>
              <a:rPr sz="23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11" dirty="0">
                <a:solidFill>
                  <a:srgbClr val="0000FF"/>
                </a:solidFill>
                <a:latin typeface="Arial"/>
                <a:cs typeface="Arial"/>
              </a:rPr>
              <a:t>Kurva</a:t>
            </a:r>
            <a:r>
              <a:rPr sz="23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70" dirty="0">
                <a:solidFill>
                  <a:srgbClr val="0000FF"/>
                </a:solidFill>
                <a:latin typeface="Arial"/>
                <a:cs typeface="Arial"/>
              </a:rPr>
              <a:t>AE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32511" y="2247900"/>
            <a:ext cx="63112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AE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6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( X</a:t>
            </a:r>
            <a:r>
              <a:rPr sz="3600" b="1" spc="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749419" y="8224528"/>
            <a:ext cx="367982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Disebabkan</a:t>
            </a:r>
            <a:r>
              <a:rPr sz="2100" spc="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oleh</a:t>
            </a:r>
            <a:r>
              <a:rPr sz="21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perubahan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 :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49409" y="8559485"/>
            <a:ext cx="391604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83" indent="-342885">
              <a:spcBef>
                <a:spcPts val="100"/>
              </a:spcBef>
              <a:buChar char="•"/>
              <a:tabLst>
                <a:tab pos="354945" algn="l"/>
                <a:tab pos="355583" algn="l"/>
              </a:tabLst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Konsumsi </a:t>
            </a:r>
            <a:r>
              <a:rPr sz="2100" spc="-30" dirty="0">
                <a:solidFill>
                  <a:srgbClr val="3E3E3E"/>
                </a:solidFill>
                <a:latin typeface="Arial MT"/>
                <a:cs typeface="Arial MT"/>
              </a:rPr>
              <a:t>RT</a:t>
            </a:r>
            <a:r>
              <a:rPr sz="2100" spc="-61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(C)</a:t>
            </a:r>
            <a:endParaRPr sz="2100">
              <a:latin typeface="Arial MT"/>
              <a:cs typeface="Arial MT"/>
            </a:endParaRPr>
          </a:p>
          <a:p>
            <a:pPr marL="355583" indent="-342885">
              <a:spcBef>
                <a:spcPts val="5"/>
              </a:spcBef>
              <a:buChar char="•"/>
              <a:tabLst>
                <a:tab pos="354945" algn="l"/>
                <a:tab pos="355583" algn="l"/>
              </a:tabLst>
            </a:pP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Investasi</a:t>
            </a:r>
            <a:r>
              <a:rPr sz="2100" spc="-4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(I)</a:t>
            </a:r>
            <a:endParaRPr sz="2100">
              <a:latin typeface="Arial MT"/>
              <a:cs typeface="Arial MT"/>
            </a:endParaRPr>
          </a:p>
          <a:p>
            <a:pPr marL="355583" indent="-342885">
              <a:buChar char="•"/>
              <a:tabLst>
                <a:tab pos="354945" algn="l"/>
                <a:tab pos="355583" algn="l"/>
              </a:tabLst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Pengeluaran</a:t>
            </a:r>
            <a:r>
              <a:rPr sz="21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pemerintah</a:t>
            </a:r>
            <a:r>
              <a:rPr sz="2100" spc="-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(G)</a:t>
            </a:r>
            <a:endParaRPr sz="2100">
              <a:latin typeface="Arial MT"/>
              <a:cs typeface="Arial MT"/>
            </a:endParaRPr>
          </a:p>
          <a:p>
            <a:pPr marL="355583" indent="-342885">
              <a:buChar char="•"/>
              <a:tabLst>
                <a:tab pos="354945" algn="l"/>
                <a:tab pos="355583" algn="l"/>
              </a:tabLst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Ekspor</a:t>
            </a:r>
            <a:r>
              <a:rPr sz="2100" spc="-36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11" dirty="0">
                <a:solidFill>
                  <a:srgbClr val="3E3E3E"/>
                </a:solidFill>
                <a:latin typeface="Arial MT"/>
                <a:cs typeface="Arial MT"/>
              </a:rPr>
              <a:t>(X)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43226" y="8274692"/>
            <a:ext cx="368046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Disebabkan</a:t>
            </a:r>
            <a:r>
              <a:rPr sz="2100" spc="2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oleh</a:t>
            </a:r>
            <a:r>
              <a:rPr sz="21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perubahan</a:t>
            </a:r>
            <a:r>
              <a:rPr sz="21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: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43237" y="8609648"/>
            <a:ext cx="5137786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583" indent="-343517">
              <a:spcBef>
                <a:spcPts val="100"/>
              </a:spcBef>
              <a:buChar char="•"/>
              <a:tabLst>
                <a:tab pos="355583" algn="l"/>
                <a:tab pos="356217" algn="l"/>
              </a:tabLst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Pendapatan</a:t>
            </a:r>
            <a:r>
              <a:rPr sz="2100" spc="-14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nasional</a:t>
            </a:r>
            <a:endParaRPr sz="2100">
              <a:latin typeface="Arial MT"/>
              <a:cs typeface="Arial MT"/>
            </a:endParaRPr>
          </a:p>
          <a:p>
            <a:pPr marL="355583" marR="5080" indent="-343517">
              <a:spcBef>
                <a:spcPts val="5"/>
              </a:spcBef>
              <a:buChar char="•"/>
              <a:tabLst>
                <a:tab pos="355583" algn="l"/>
                <a:tab pos="356217" algn="l"/>
              </a:tabLst>
            </a:pP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Keinginan</a:t>
            </a:r>
            <a:r>
              <a:rPr sz="2100" spc="186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3E3E3E"/>
                </a:solidFill>
                <a:latin typeface="Arial MT"/>
                <a:cs typeface="Arial MT"/>
              </a:rPr>
              <a:t>berbelanja</a:t>
            </a:r>
            <a:r>
              <a:rPr sz="2100" spc="20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meningkat</a:t>
            </a:r>
            <a:r>
              <a:rPr sz="2100" spc="211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11" dirty="0">
                <a:solidFill>
                  <a:srgbClr val="3E3E3E"/>
                </a:solidFill>
                <a:latin typeface="Arial MT"/>
                <a:cs typeface="Arial MT"/>
              </a:rPr>
              <a:t>pada </a:t>
            </a:r>
            <a:r>
              <a:rPr sz="2100" spc="-59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setiap</a:t>
            </a:r>
            <a:r>
              <a:rPr sz="2100" spc="-11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tingkat</a:t>
            </a:r>
            <a:r>
              <a:rPr sz="2100" spc="14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3E3E3E"/>
                </a:solidFill>
                <a:latin typeface="Arial MT"/>
                <a:cs typeface="Arial MT"/>
              </a:rPr>
              <a:t>pendapatan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9139" y="387422"/>
            <a:ext cx="1532303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2829">
              <a:spcBef>
                <a:spcPts val="100"/>
              </a:spcBef>
            </a:pPr>
            <a:r>
              <a:rPr lang="id-ID" sz="5400" b="1" spc="-14" dirty="0">
                <a:solidFill>
                  <a:srgbClr val="FF0000"/>
                </a:solidFill>
              </a:rPr>
              <a:t> Perubahan </a:t>
            </a:r>
            <a:r>
              <a:rPr sz="5400" spc="-20" dirty="0" err="1">
                <a:solidFill>
                  <a:srgbClr val="3E3E3E"/>
                </a:solidFill>
              </a:rPr>
              <a:t>Keseimbangan</a:t>
            </a:r>
            <a:r>
              <a:rPr sz="5400" spc="-61" dirty="0">
                <a:solidFill>
                  <a:srgbClr val="3E3E3E"/>
                </a:solidFill>
              </a:rPr>
              <a:t> </a:t>
            </a:r>
            <a:r>
              <a:rPr sz="5400" spc="-25" dirty="0" err="1"/>
              <a:t>Pendapatan</a:t>
            </a:r>
            <a:r>
              <a:rPr sz="5400" spc="-50" dirty="0"/>
              <a:t> </a:t>
            </a:r>
            <a:r>
              <a:rPr sz="5400" dirty="0" err="1"/>
              <a:t>Nasional</a:t>
            </a:r>
            <a:endParaRPr sz="5400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4468" y="493657"/>
            <a:ext cx="1070524" cy="161226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60205" y="3530600"/>
            <a:ext cx="5983606" cy="4777740"/>
            <a:chOff x="1560194" y="3530600"/>
            <a:chExt cx="5983605" cy="4777740"/>
          </a:xfrm>
        </p:grpSpPr>
        <p:sp>
          <p:nvSpPr>
            <p:cNvPr id="10" name="object 10"/>
            <p:cNvSpPr/>
            <p:nvPr/>
          </p:nvSpPr>
          <p:spPr>
            <a:xfrm>
              <a:off x="1581149" y="3549650"/>
              <a:ext cx="5943600" cy="4739640"/>
            </a:xfrm>
            <a:custGeom>
              <a:avLst/>
              <a:gdLst/>
              <a:ahLst/>
              <a:cxnLst/>
              <a:rect l="l" t="t" r="r" b="b"/>
              <a:pathLst>
                <a:path w="5943600" h="4739640">
                  <a:moveTo>
                    <a:pt x="0" y="0"/>
                  </a:moveTo>
                  <a:lnTo>
                    <a:pt x="7619" y="4739640"/>
                  </a:lnTo>
                </a:path>
                <a:path w="5943600" h="4739640">
                  <a:moveTo>
                    <a:pt x="7619" y="4739640"/>
                  </a:moveTo>
                  <a:lnTo>
                    <a:pt x="5943600" y="4739640"/>
                  </a:lnTo>
                </a:path>
                <a:path w="5943600" h="4739640">
                  <a:moveTo>
                    <a:pt x="7619" y="4739640"/>
                  </a:moveTo>
                  <a:lnTo>
                    <a:pt x="4323080" y="1905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769" y="4687569"/>
              <a:ext cx="4676140" cy="2463800"/>
            </a:xfrm>
            <a:custGeom>
              <a:avLst/>
              <a:gdLst/>
              <a:ahLst/>
              <a:cxnLst/>
              <a:rect l="l" t="t" r="r" b="b"/>
              <a:pathLst>
                <a:path w="4676140" h="2463800">
                  <a:moveTo>
                    <a:pt x="0" y="2463799"/>
                  </a:moveTo>
                  <a:lnTo>
                    <a:pt x="4676140" y="1137919"/>
                  </a:lnTo>
                </a:path>
                <a:path w="4676140" h="2463800">
                  <a:moveTo>
                    <a:pt x="0" y="1516379"/>
                  </a:moveTo>
                  <a:lnTo>
                    <a:pt x="4676140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4049" y="5256529"/>
              <a:ext cx="0" cy="3032760"/>
            </a:xfrm>
            <a:custGeom>
              <a:avLst/>
              <a:gdLst/>
              <a:ahLst/>
              <a:cxnLst/>
              <a:rect l="l" t="t" r="r" b="b"/>
              <a:pathLst>
                <a:path h="3032759">
                  <a:moveTo>
                    <a:pt x="0" y="0"/>
                  </a:moveTo>
                  <a:lnTo>
                    <a:pt x="0" y="303276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82410" y="3575052"/>
            <a:ext cx="871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r>
              <a:rPr sz="2000" spc="-2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=</a:t>
            </a:r>
            <a:r>
              <a:rPr sz="2000" spc="361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2317" y="4523742"/>
            <a:ext cx="4997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r>
              <a:rPr sz="2000" spc="-7" baseline="-20576" dirty="0">
                <a:solidFill>
                  <a:srgbClr val="3E3E3E"/>
                </a:solidFill>
                <a:latin typeface="Times New Roman"/>
                <a:cs typeface="Times New Roman"/>
              </a:rPr>
              <a:t>1</a:t>
            </a:r>
            <a:endParaRPr sz="2000" baseline="-20576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2317" y="5662296"/>
            <a:ext cx="4997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r>
              <a:rPr sz="2000" spc="-7" baseline="-20576" dirty="0">
                <a:solidFill>
                  <a:srgbClr val="3E3E3E"/>
                </a:solidFill>
                <a:latin typeface="Times New Roman"/>
                <a:cs typeface="Times New Roman"/>
              </a:rPr>
              <a:t>0</a:t>
            </a:r>
            <a:endParaRPr sz="2000" baseline="-2057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3456" y="4902907"/>
            <a:ext cx="1809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0605" y="6421382"/>
            <a:ext cx="3168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E</a:t>
            </a:r>
            <a:r>
              <a:rPr sz="2000" spc="-7" baseline="-20576" dirty="0">
                <a:solidFill>
                  <a:srgbClr val="3E3E3E"/>
                </a:solidFill>
                <a:latin typeface="Times New Roman"/>
                <a:cs typeface="Times New Roman"/>
              </a:rPr>
              <a:t>0</a:t>
            </a:r>
            <a:endParaRPr sz="2000" baseline="-2057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5720" y="7773354"/>
            <a:ext cx="381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45</a:t>
            </a:r>
            <a:r>
              <a:rPr sz="2000" dirty="0">
                <a:solidFill>
                  <a:srgbClr val="3E3E3E"/>
                </a:solidFill>
                <a:latin typeface="Symbol"/>
                <a:cs typeface="Symbol"/>
              </a:rPr>
              <a:t>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1709" y="8316857"/>
            <a:ext cx="3441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11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r>
              <a:rPr sz="2000" spc="-14" baseline="-20576" dirty="0">
                <a:solidFill>
                  <a:srgbClr val="3E3E3E"/>
                </a:solidFill>
                <a:latin typeface="Times New Roman"/>
                <a:cs typeface="Times New Roman"/>
              </a:rPr>
              <a:t>0</a:t>
            </a:r>
            <a:endParaRPr sz="2000" baseline="-2057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1883" y="8316857"/>
            <a:ext cx="3441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11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r>
              <a:rPr sz="2000" spc="-14" baseline="-20576" dirty="0">
                <a:solidFill>
                  <a:srgbClr val="3E3E3E"/>
                </a:solidFill>
                <a:latin typeface="Times New Roman"/>
                <a:cs typeface="Times New Roman"/>
              </a:rPr>
              <a:t>1</a:t>
            </a:r>
            <a:endParaRPr sz="2000" baseline="-2057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44384" y="8316849"/>
            <a:ext cx="7493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r>
              <a:rPr sz="2000" spc="-7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R</a:t>
            </a:r>
            <a:r>
              <a:rPr sz="2000" spc="-39" dirty="0">
                <a:solidFill>
                  <a:srgbClr val="3E3E3E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3E3E3E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212" y="3391281"/>
            <a:ext cx="363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1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28950" y="6775459"/>
            <a:ext cx="0" cy="1513841"/>
          </a:xfrm>
          <a:custGeom>
            <a:avLst/>
            <a:gdLst/>
            <a:ahLst/>
            <a:cxnLst/>
            <a:rect l="l" t="t" r="r" b="b"/>
            <a:pathLst>
              <a:path h="1513840">
                <a:moveTo>
                  <a:pt x="0" y="0"/>
                </a:moveTo>
                <a:lnTo>
                  <a:pt x="0" y="151383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523094" y="3674117"/>
            <a:ext cx="6083936" cy="4740911"/>
            <a:chOff x="9523094" y="3674109"/>
            <a:chExt cx="6083935" cy="4740910"/>
          </a:xfrm>
        </p:grpSpPr>
        <p:sp>
          <p:nvSpPr>
            <p:cNvPr id="25" name="object 25"/>
            <p:cNvSpPr/>
            <p:nvPr/>
          </p:nvSpPr>
          <p:spPr>
            <a:xfrm>
              <a:off x="9551669" y="3674109"/>
              <a:ext cx="6055360" cy="4721860"/>
            </a:xfrm>
            <a:custGeom>
              <a:avLst/>
              <a:gdLst/>
              <a:ahLst/>
              <a:cxnLst/>
              <a:rect l="l" t="t" r="r" b="b"/>
              <a:pathLst>
                <a:path w="6055359" h="4721859">
                  <a:moveTo>
                    <a:pt x="0" y="0"/>
                  </a:moveTo>
                  <a:lnTo>
                    <a:pt x="0" y="4721860"/>
                  </a:lnTo>
                </a:path>
                <a:path w="6055359" h="4721859">
                  <a:moveTo>
                    <a:pt x="0" y="4721860"/>
                  </a:moveTo>
                  <a:lnTo>
                    <a:pt x="6055360" y="4721860"/>
                  </a:lnTo>
                </a:path>
                <a:path w="6055359" h="4721859">
                  <a:moveTo>
                    <a:pt x="0" y="4721860"/>
                  </a:moveTo>
                  <a:lnTo>
                    <a:pt x="3853179" y="21336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51669" y="4304029"/>
              <a:ext cx="4587240" cy="2159000"/>
            </a:xfrm>
            <a:custGeom>
              <a:avLst/>
              <a:gdLst/>
              <a:ahLst/>
              <a:cxnLst/>
              <a:rect l="l" t="t" r="r" b="b"/>
              <a:pathLst>
                <a:path w="4587240" h="2159000">
                  <a:moveTo>
                    <a:pt x="0" y="2159000"/>
                  </a:moveTo>
                  <a:lnTo>
                    <a:pt x="4587239" y="1503680"/>
                  </a:lnTo>
                </a:path>
                <a:path w="4587240" h="2159000">
                  <a:moveTo>
                    <a:pt x="0" y="2148840"/>
                  </a:moveTo>
                  <a:lnTo>
                    <a:pt x="4587239" y="0"/>
                  </a:lnTo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44909" y="5152389"/>
              <a:ext cx="957580" cy="3243580"/>
            </a:xfrm>
            <a:custGeom>
              <a:avLst/>
              <a:gdLst/>
              <a:ahLst/>
              <a:cxnLst/>
              <a:rect l="l" t="t" r="r" b="b"/>
              <a:pathLst>
                <a:path w="957579" h="3243579">
                  <a:moveTo>
                    <a:pt x="40640" y="1084580"/>
                  </a:moveTo>
                  <a:lnTo>
                    <a:pt x="0" y="3243580"/>
                  </a:lnTo>
                </a:path>
                <a:path w="957579" h="3243579">
                  <a:moveTo>
                    <a:pt x="957580" y="0"/>
                  </a:moveTo>
                  <a:lnTo>
                    <a:pt x="957580" y="3233420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428726" y="3483294"/>
            <a:ext cx="871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r>
              <a:rPr sz="2000" spc="-3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=</a:t>
            </a:r>
            <a:r>
              <a:rPr sz="2000" spc="35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98904" y="4176141"/>
            <a:ext cx="5111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Arial MT"/>
                <a:cs typeface="Arial MT"/>
              </a:rPr>
              <a:t>AE</a:t>
            </a:r>
            <a:r>
              <a:rPr sz="2000" baseline="-20576" dirty="0">
                <a:solidFill>
                  <a:srgbClr val="3E3E3E"/>
                </a:solidFill>
                <a:latin typeface="Arial MT"/>
                <a:cs typeface="Arial MT"/>
              </a:rPr>
              <a:t>1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58976" y="5678424"/>
            <a:ext cx="5111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Arial MT"/>
                <a:cs typeface="Arial MT"/>
              </a:rPr>
              <a:t>AE</a:t>
            </a:r>
            <a:r>
              <a:rPr sz="2000" baseline="-20576" dirty="0">
                <a:solidFill>
                  <a:srgbClr val="3E3E3E"/>
                </a:solidFill>
                <a:latin typeface="Arial MT"/>
                <a:cs typeface="Arial MT"/>
              </a:rPr>
              <a:t>0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58320" y="4724408"/>
            <a:ext cx="3409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Arial MT"/>
                <a:cs typeface="Arial MT"/>
              </a:rPr>
              <a:t>E</a:t>
            </a:r>
            <a:r>
              <a:rPr sz="2000" spc="-7" baseline="-20576" dirty="0">
                <a:solidFill>
                  <a:srgbClr val="3E3E3E"/>
                </a:solidFill>
                <a:latin typeface="Arial MT"/>
                <a:cs typeface="Arial MT"/>
              </a:rPr>
              <a:t>1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92791" y="6131885"/>
            <a:ext cx="3416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Arial MT"/>
                <a:cs typeface="Arial MT"/>
              </a:rPr>
              <a:t>E</a:t>
            </a:r>
            <a:r>
              <a:rPr sz="2000" spc="-7" baseline="-20576" dirty="0">
                <a:solidFill>
                  <a:srgbClr val="3E3E3E"/>
                </a:solidFill>
                <a:latin typeface="Arial MT"/>
                <a:cs typeface="Arial MT"/>
              </a:rPr>
              <a:t>0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99980" y="7778751"/>
            <a:ext cx="381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45</a:t>
            </a:r>
            <a:r>
              <a:rPr sz="2000" dirty="0">
                <a:solidFill>
                  <a:srgbClr val="3E3E3E"/>
                </a:solidFill>
                <a:latin typeface="Symbol"/>
                <a:cs typeface="Symbol"/>
              </a:rPr>
              <a:t>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44632" y="8423284"/>
            <a:ext cx="3384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14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2000" spc="-21" baseline="-20576" dirty="0">
                <a:solidFill>
                  <a:srgbClr val="3E3E3E"/>
                </a:solidFill>
                <a:latin typeface="Arial MT"/>
                <a:cs typeface="Arial MT"/>
              </a:rPr>
              <a:t>0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124955" y="8423284"/>
            <a:ext cx="3390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14" dirty="0">
                <a:solidFill>
                  <a:srgbClr val="3E3E3E"/>
                </a:solidFill>
                <a:latin typeface="Arial MT"/>
                <a:cs typeface="Arial MT"/>
              </a:rPr>
              <a:t>Y</a:t>
            </a:r>
            <a:r>
              <a:rPr sz="2000" spc="-21" baseline="-20576" dirty="0">
                <a:solidFill>
                  <a:srgbClr val="3E3E3E"/>
                </a:solidFill>
                <a:latin typeface="Arial MT"/>
                <a:cs typeface="Arial MT"/>
              </a:rPr>
              <a:t>1</a:t>
            </a:r>
            <a:endParaRPr sz="2000" baseline="-20576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512414" y="8457945"/>
            <a:ext cx="7493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E3E3E"/>
                </a:solidFill>
                <a:latin typeface="Times New Roman"/>
                <a:cs typeface="Times New Roman"/>
              </a:rPr>
              <a:t>Y</a:t>
            </a:r>
            <a:r>
              <a:rPr sz="2000" spc="-7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R</a:t>
            </a:r>
            <a:r>
              <a:rPr sz="2000" spc="-39" dirty="0">
                <a:solidFill>
                  <a:srgbClr val="3E3E3E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3E3E3E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3E3E3E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33840" y="3483294"/>
            <a:ext cx="363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1" dirty="0">
                <a:solidFill>
                  <a:srgbClr val="3E3E3E"/>
                </a:solidFill>
                <a:latin typeface="Times New Roman"/>
                <a:cs typeface="Times New Roman"/>
              </a:rPr>
              <a:t>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35095" y="2454279"/>
            <a:ext cx="72015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4" dirty="0">
                <a:solidFill>
                  <a:srgbClr val="006FC0"/>
                </a:solidFill>
                <a:latin typeface="Calibri"/>
                <a:cs typeface="Calibri"/>
              </a:rPr>
              <a:t>Pergeseran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Kurva</a:t>
            </a:r>
            <a:r>
              <a:rPr sz="3200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AE</a:t>
            </a:r>
            <a:r>
              <a:rPr sz="3200" spc="-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6FC0"/>
                </a:solidFill>
                <a:latin typeface="Calibri"/>
                <a:cs typeface="Calibri"/>
              </a:rPr>
              <a:t>Secara</a:t>
            </a:r>
            <a:r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Tidak</a:t>
            </a:r>
            <a:r>
              <a:rPr sz="3200" spc="-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Langsung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9818" y="2415548"/>
            <a:ext cx="6223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Pergeseran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Kurva</a:t>
            </a:r>
            <a:r>
              <a:rPr sz="3200" spc="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AE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6FC0"/>
                </a:solidFill>
                <a:latin typeface="Calibri"/>
                <a:cs typeface="Calibri"/>
              </a:rPr>
              <a:t>Secara</a:t>
            </a:r>
            <a:r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Langsung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22280" y="9105900"/>
            <a:ext cx="21793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30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17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43823" y="9029700"/>
            <a:ext cx="18757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1" dirty="0">
                <a:solidFill>
                  <a:srgbClr val="3E3E3E"/>
                </a:solidFill>
                <a:latin typeface="Calibri"/>
                <a:cs typeface="Calibri"/>
              </a:rPr>
              <a:t>C,</a:t>
            </a:r>
            <a:r>
              <a:rPr sz="3000" spc="-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I,</a:t>
            </a:r>
            <a:r>
              <a:rPr sz="3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3000" spc="-36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3E3E3E"/>
                </a:solidFill>
                <a:latin typeface="Calibri"/>
                <a:cs typeface="Calibri"/>
              </a:rPr>
              <a:t>dan</a:t>
            </a:r>
            <a:r>
              <a:rPr sz="3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E3E3E"/>
                </a:solidFill>
                <a:latin typeface="Calibri"/>
                <a:cs typeface="Calibri"/>
              </a:rPr>
              <a:t>X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1"/>
            <a:ext cx="17373600" cy="175432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d-ID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Tertutup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700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Sederhana</a:t>
            </a:r>
            <a:r>
              <a:rPr lang="en-US" sz="57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400302"/>
            <a:ext cx="17068800" cy="7112717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300" dirty="0" err="1"/>
              <a:t>Dalam</a:t>
            </a:r>
            <a:r>
              <a:rPr lang="en-US" sz="4300" dirty="0"/>
              <a:t> </a:t>
            </a:r>
            <a:r>
              <a:rPr lang="en-US" sz="4300" dirty="0" err="1"/>
              <a:t>perekonomian</a:t>
            </a:r>
            <a:r>
              <a:rPr lang="en-US" sz="4300" dirty="0"/>
              <a:t> </a:t>
            </a:r>
            <a:r>
              <a:rPr lang="en-US" sz="4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43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sektor</a:t>
            </a:r>
            <a:r>
              <a:rPr lang="en-US" sz="4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300" dirty="0" err="1"/>
              <a:t>hanya</a:t>
            </a:r>
            <a:r>
              <a:rPr lang="en-US" sz="4300" dirty="0"/>
              <a:t> </a:t>
            </a:r>
            <a:r>
              <a:rPr lang="en-US" sz="4300" dirty="0" err="1"/>
              <a:t>ada</a:t>
            </a:r>
            <a:r>
              <a:rPr lang="en-US" sz="4300" dirty="0"/>
              <a:t> </a:t>
            </a:r>
            <a:r>
              <a:rPr lang="en-US" sz="4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43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pelaku</a:t>
            </a:r>
            <a:r>
              <a:rPr lang="en-US" sz="4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3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ekonomi</a:t>
            </a:r>
            <a:r>
              <a:rPr lang="en-US" sz="43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300" dirty="0" err="1"/>
              <a:t>yaitu</a:t>
            </a:r>
            <a:r>
              <a:rPr lang="en-US" sz="4300" dirty="0"/>
              <a:t> </a:t>
            </a:r>
            <a:r>
              <a:rPr lang="en-US" sz="43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rumah</a:t>
            </a:r>
            <a:r>
              <a:rPr lang="en-US" sz="4300" dirty="0">
                <a:solidFill>
                  <a:srgbClr val="C00000"/>
                </a:solidFill>
              </a:rPr>
              <a:t> </a:t>
            </a:r>
            <a:r>
              <a:rPr lang="en-US" sz="43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tangga</a:t>
            </a:r>
            <a:r>
              <a:rPr lang="en-US" sz="4300" dirty="0">
                <a:solidFill>
                  <a:srgbClr val="FFC000"/>
                </a:solidFill>
              </a:rPr>
              <a:t> </a:t>
            </a:r>
            <a:r>
              <a:rPr lang="en-US" sz="4300" dirty="0"/>
              <a:t>(</a:t>
            </a:r>
            <a:r>
              <a:rPr lang="en-US" sz="4300" dirty="0" err="1"/>
              <a:t>konsumen</a:t>
            </a:r>
            <a:r>
              <a:rPr lang="en-US" sz="4300" dirty="0"/>
              <a:t>)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perusahaan</a:t>
            </a:r>
            <a:r>
              <a:rPr lang="en-US" sz="4300" dirty="0"/>
              <a:t> (</a:t>
            </a:r>
            <a:r>
              <a:rPr lang="en-US" sz="4300" dirty="0" err="1"/>
              <a:t>produsen</a:t>
            </a:r>
            <a:r>
              <a:rPr lang="en-US" sz="4300" dirty="0"/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300" dirty="0" err="1"/>
              <a:t>Karena</a:t>
            </a:r>
            <a:r>
              <a:rPr lang="en-US" sz="4300" dirty="0"/>
              <a:t> </a:t>
            </a:r>
            <a:r>
              <a:rPr lang="en-US" sz="4300" dirty="0" err="1"/>
              <a:t>tidak</a:t>
            </a:r>
            <a:r>
              <a:rPr lang="en-US" sz="4300" dirty="0"/>
              <a:t> </a:t>
            </a:r>
            <a:r>
              <a:rPr lang="en-US" sz="4300" dirty="0" err="1"/>
              <a:t>ada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r>
              <a:rPr lang="en-US" sz="4300" dirty="0"/>
              <a:t>, </a:t>
            </a:r>
            <a:r>
              <a:rPr lang="en-US" sz="4300" dirty="0" err="1"/>
              <a:t>tidak</a:t>
            </a:r>
            <a:r>
              <a:rPr lang="en-US" sz="4300" dirty="0"/>
              <a:t> </a:t>
            </a:r>
            <a:r>
              <a:rPr lang="en-US" sz="4300" dirty="0" err="1"/>
              <a:t>ada</a:t>
            </a:r>
            <a:r>
              <a:rPr lang="en-US" sz="4300" dirty="0"/>
              <a:t> </a:t>
            </a:r>
            <a:r>
              <a:rPr lang="en-US" sz="4300" dirty="0" err="1"/>
              <a:t>kewajiban</a:t>
            </a:r>
            <a:r>
              <a:rPr lang="en-US" sz="4300" dirty="0"/>
              <a:t> </a:t>
            </a:r>
            <a:r>
              <a:rPr lang="en-US" sz="4300" dirty="0" err="1"/>
              <a:t>untuk</a:t>
            </a:r>
            <a:r>
              <a:rPr lang="en-US" sz="4300" dirty="0"/>
              <a:t> </a:t>
            </a:r>
            <a:r>
              <a:rPr lang="en-US" sz="4300" dirty="0" err="1"/>
              <a:t>membayar</a:t>
            </a:r>
            <a:r>
              <a:rPr lang="en-US" sz="4300" dirty="0"/>
              <a:t> </a:t>
            </a:r>
            <a:r>
              <a:rPr lang="en-US" sz="4300" dirty="0" err="1"/>
              <a:t>pajak</a:t>
            </a:r>
            <a:r>
              <a:rPr lang="en-US" sz="4300" dirty="0"/>
              <a:t>, </a:t>
            </a:r>
            <a:r>
              <a:rPr lang="en-US" sz="4300" dirty="0" err="1"/>
              <a:t>artinya</a:t>
            </a:r>
            <a:r>
              <a:rPr lang="en-US" sz="4300" dirty="0"/>
              <a:t> </a:t>
            </a:r>
            <a:r>
              <a:rPr lang="en-US" sz="4300" dirty="0" err="1"/>
              <a:t>semua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(Y) </a:t>
            </a:r>
            <a:r>
              <a:rPr lang="en-US" sz="4300" dirty="0" err="1"/>
              <a:t>dikonsumsi</a:t>
            </a:r>
            <a:r>
              <a:rPr lang="en-US" sz="4300" dirty="0"/>
              <a:t> (C), </a:t>
            </a:r>
            <a:r>
              <a:rPr lang="en-US" sz="4300" dirty="0" err="1"/>
              <a:t>Kondisi</a:t>
            </a:r>
            <a:r>
              <a:rPr lang="en-US" sz="4300" dirty="0"/>
              <a:t> </a:t>
            </a:r>
            <a:r>
              <a:rPr lang="en-US" sz="4300" b="1" dirty="0">
                <a:solidFill>
                  <a:srgbClr val="FF0000"/>
                </a:solidFill>
              </a:rPr>
              <a:t>Y=C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r>
              <a:rPr lang="en-US" sz="4300" dirty="0" err="1"/>
              <a:t>disebut</a:t>
            </a:r>
            <a:r>
              <a:rPr lang="en-US" sz="4300" dirty="0"/>
              <a:t> </a:t>
            </a:r>
            <a:r>
              <a:rPr lang="en-US" sz="4300" dirty="0" err="1"/>
              <a:t>sebagai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</a:t>
            </a:r>
            <a:r>
              <a:rPr lang="en-US" sz="4300" dirty="0">
                <a:solidFill>
                  <a:srgbClr val="FFFF00"/>
                </a:solidFill>
              </a:rPr>
              <a:t>break event/</a:t>
            </a:r>
            <a:r>
              <a:rPr lang="en-US" sz="4300" dirty="0" err="1">
                <a:solidFill>
                  <a:srgbClr val="FFFF00"/>
                </a:solidFill>
              </a:rPr>
              <a:t>impas</a:t>
            </a:r>
            <a:endParaRPr lang="en-US" sz="43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300" dirty="0"/>
              <a:t>Akan </a:t>
            </a:r>
            <a:r>
              <a:rPr lang="en-US" sz="4300" dirty="0" err="1"/>
              <a:t>tetapi</a:t>
            </a:r>
            <a:r>
              <a:rPr lang="en-US" sz="4300" dirty="0"/>
              <a:t> </a:t>
            </a:r>
            <a:r>
              <a:rPr lang="en-US" sz="4300" dirty="0" err="1"/>
              <a:t>tidak</a:t>
            </a:r>
            <a:r>
              <a:rPr lang="en-US" sz="4300" dirty="0"/>
              <a:t> </a:t>
            </a:r>
            <a:r>
              <a:rPr lang="en-US" sz="4300" dirty="0" err="1"/>
              <a:t>semua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(Y) </a:t>
            </a:r>
            <a:r>
              <a:rPr lang="en-US" sz="4300" dirty="0" err="1"/>
              <a:t>dikonsumsi</a:t>
            </a:r>
            <a:r>
              <a:rPr lang="en-US" sz="4300" dirty="0"/>
              <a:t> </a:t>
            </a:r>
            <a:r>
              <a:rPr lang="en-US" sz="4300" dirty="0" err="1"/>
              <a:t>sebagian</a:t>
            </a:r>
            <a:r>
              <a:rPr lang="en-US" sz="4300" dirty="0"/>
              <a:t> </a:t>
            </a:r>
            <a:r>
              <a:rPr lang="en-US" sz="4300" dirty="0" err="1"/>
              <a:t>kecil</a:t>
            </a:r>
            <a:r>
              <a:rPr lang="en-US" sz="4300" dirty="0"/>
              <a:t> </a:t>
            </a:r>
            <a:r>
              <a:rPr lang="en-US" sz="4300" dirty="0" err="1"/>
              <a:t>disimpan</a:t>
            </a:r>
            <a:r>
              <a:rPr lang="en-US" sz="4300" dirty="0"/>
              <a:t> </a:t>
            </a:r>
            <a:r>
              <a:rPr lang="en-US" sz="4300" dirty="0" err="1"/>
              <a:t>sebagai</a:t>
            </a:r>
            <a:r>
              <a:rPr lang="en-US" sz="4300" dirty="0"/>
              <a:t> </a:t>
            </a:r>
            <a:r>
              <a:rPr lang="en-US" sz="4300" dirty="0" err="1"/>
              <a:t>tabungan</a:t>
            </a:r>
            <a:r>
              <a:rPr lang="en-US" sz="4300" dirty="0"/>
              <a:t> (S) </a:t>
            </a:r>
            <a:r>
              <a:rPr lang="en-US" sz="4300" dirty="0" err="1"/>
              <a:t>jadi</a:t>
            </a:r>
            <a:r>
              <a:rPr lang="en-US" sz="4300" dirty="0"/>
              <a:t> </a:t>
            </a:r>
            <a:r>
              <a:rPr lang="en-US" sz="4300" dirty="0" err="1"/>
              <a:t>pengeluaran</a:t>
            </a:r>
            <a:r>
              <a:rPr lang="en-US" sz="4300" dirty="0"/>
              <a:t> </a:t>
            </a:r>
            <a:r>
              <a:rPr lang="en-US" sz="4300" dirty="0" err="1"/>
              <a:t>rumah</a:t>
            </a:r>
            <a:r>
              <a:rPr lang="en-US" sz="4300" dirty="0"/>
              <a:t> </a:t>
            </a:r>
            <a:r>
              <a:rPr lang="en-US" sz="4300" dirty="0" err="1"/>
              <a:t>tangga</a:t>
            </a:r>
            <a:r>
              <a:rPr lang="en-US" sz="4300" dirty="0"/>
              <a:t> </a:t>
            </a:r>
            <a:r>
              <a:rPr lang="en-US" sz="4300" dirty="0" err="1"/>
              <a:t>adalah</a:t>
            </a:r>
            <a:r>
              <a:rPr lang="en-US" sz="4300" dirty="0"/>
              <a:t> </a:t>
            </a:r>
            <a:r>
              <a:rPr lang="en-US" sz="4300" dirty="0" err="1"/>
              <a:t>untuk</a:t>
            </a:r>
            <a:r>
              <a:rPr lang="en-US" sz="4300" dirty="0"/>
              <a:t> </a:t>
            </a:r>
            <a:r>
              <a:rPr lang="en-US" sz="4300" dirty="0" err="1"/>
              <a:t>konsumsi</a:t>
            </a:r>
            <a:r>
              <a:rPr lang="en-US" sz="4300" dirty="0"/>
              <a:t> (C)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tabungan</a:t>
            </a:r>
            <a:r>
              <a:rPr lang="en-US" sz="4300" dirty="0"/>
              <a:t> (S) </a:t>
            </a:r>
            <a:r>
              <a:rPr lang="en-US" sz="4300" dirty="0" err="1"/>
              <a:t>sehingga</a:t>
            </a:r>
            <a:r>
              <a:rPr lang="en-US" sz="4300" dirty="0"/>
              <a:t> </a:t>
            </a:r>
            <a:r>
              <a:rPr lang="en-US" sz="4300" b="1" dirty="0">
                <a:solidFill>
                  <a:srgbClr val="FF0000"/>
                </a:solidFill>
              </a:rPr>
              <a:t>Y = C+S</a:t>
            </a:r>
          </a:p>
          <a:p>
            <a:pPr eaLnBrk="1" hangingPunct="1">
              <a:lnSpc>
                <a:spcPct val="80000"/>
              </a:lnSpc>
            </a:pPr>
            <a:r>
              <a:rPr lang="en-US" sz="4300" dirty="0"/>
              <a:t>Tabungan </a:t>
            </a:r>
            <a:r>
              <a:rPr lang="en-US" sz="4300" dirty="0" err="1"/>
              <a:t>ini</a:t>
            </a:r>
            <a:r>
              <a:rPr lang="en-US" sz="4300" dirty="0"/>
              <a:t> </a:t>
            </a:r>
            <a:r>
              <a:rPr lang="en-US" sz="4300" dirty="0" err="1"/>
              <a:t>akan</a:t>
            </a:r>
            <a:r>
              <a:rPr lang="en-US" sz="4300" dirty="0"/>
              <a:t> </a:t>
            </a:r>
            <a:r>
              <a:rPr lang="en-US" sz="4300" dirty="0" err="1"/>
              <a:t>disimpan</a:t>
            </a:r>
            <a:r>
              <a:rPr lang="en-US" sz="4300" dirty="0"/>
              <a:t> di bank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kemudian</a:t>
            </a:r>
            <a:r>
              <a:rPr lang="en-US" sz="4300" dirty="0"/>
              <a:t> </a:t>
            </a:r>
            <a:r>
              <a:rPr lang="en-US" sz="4300" dirty="0" err="1"/>
              <a:t>oleh</a:t>
            </a:r>
            <a:r>
              <a:rPr lang="en-US" sz="4300" dirty="0"/>
              <a:t> bank </a:t>
            </a:r>
            <a:r>
              <a:rPr lang="en-US" sz="4300" dirty="0" err="1"/>
              <a:t>disalurkan</a:t>
            </a:r>
            <a:r>
              <a:rPr lang="en-US" sz="4300" dirty="0"/>
              <a:t> </a:t>
            </a:r>
            <a:r>
              <a:rPr lang="en-US" sz="4300" dirty="0" err="1"/>
              <a:t>kepada</a:t>
            </a:r>
            <a:r>
              <a:rPr lang="en-US" sz="4300" dirty="0"/>
              <a:t> </a:t>
            </a:r>
            <a:r>
              <a:rPr lang="en-US" sz="4300" dirty="0" err="1"/>
              <a:t>pihak</a:t>
            </a:r>
            <a:r>
              <a:rPr lang="en-US" sz="4300" dirty="0"/>
              <a:t> </a:t>
            </a:r>
            <a:r>
              <a:rPr lang="en-US" sz="4300" dirty="0" err="1"/>
              <a:t>produsen</a:t>
            </a:r>
            <a:r>
              <a:rPr lang="en-US" sz="4300" dirty="0"/>
              <a:t> </a:t>
            </a:r>
            <a:r>
              <a:rPr lang="en-US" sz="4300" dirty="0" err="1"/>
              <a:t>untuk</a:t>
            </a:r>
            <a:r>
              <a:rPr lang="en-US" sz="4300" dirty="0"/>
              <a:t> </a:t>
            </a:r>
            <a:r>
              <a:rPr lang="en-US" sz="4300" dirty="0" err="1"/>
              <a:t>keperluan</a:t>
            </a:r>
            <a:r>
              <a:rPr lang="en-US" sz="4300" dirty="0"/>
              <a:t> </a:t>
            </a:r>
            <a:r>
              <a:rPr lang="en-US" sz="4300" dirty="0" err="1"/>
              <a:t>Investasi</a:t>
            </a:r>
            <a:r>
              <a:rPr lang="en-US" sz="4300" dirty="0"/>
              <a:t> (I), </a:t>
            </a:r>
            <a:r>
              <a:rPr lang="en-US" sz="4300" dirty="0" err="1"/>
              <a:t>makanya</a:t>
            </a:r>
            <a:r>
              <a:rPr lang="en-US" sz="4300" dirty="0"/>
              <a:t> </a:t>
            </a:r>
            <a:r>
              <a:rPr lang="en-US" sz="4300" dirty="0" err="1"/>
              <a:t>nilai</a:t>
            </a:r>
            <a:r>
              <a:rPr lang="en-US" sz="4300" dirty="0"/>
              <a:t> </a:t>
            </a:r>
            <a:r>
              <a:rPr lang="en-US" sz="4300" b="1" dirty="0">
                <a:solidFill>
                  <a:srgbClr val="FF0000"/>
                </a:solidFill>
              </a:rPr>
              <a:t>S = I</a:t>
            </a:r>
            <a:r>
              <a:rPr lang="en-US" sz="4300" b="1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id-ID" sz="4300" dirty="0"/>
          </a:p>
          <a:p>
            <a:pPr eaLnBrk="1" hangingPunct="1">
              <a:lnSpc>
                <a:spcPct val="80000"/>
              </a:lnSpc>
            </a:pPr>
            <a:r>
              <a:rPr lang="en-US" sz="4300" dirty="0" err="1"/>
              <a:t>Keseimbangan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</a:t>
            </a:r>
            <a:r>
              <a:rPr lang="en-US" sz="4300" dirty="0" err="1"/>
              <a:t>nasional</a:t>
            </a:r>
            <a:r>
              <a:rPr lang="en-US" sz="4300" dirty="0"/>
              <a:t> </a:t>
            </a:r>
            <a:r>
              <a:rPr lang="en-US" sz="4300" dirty="0" err="1"/>
              <a:t>akan</a:t>
            </a:r>
            <a:r>
              <a:rPr lang="en-US" sz="4300" dirty="0"/>
              <a:t> </a:t>
            </a:r>
            <a:r>
              <a:rPr lang="en-US" sz="4300" dirty="0" err="1"/>
              <a:t>terjadi</a:t>
            </a:r>
            <a:r>
              <a:rPr lang="en-US" sz="4300" dirty="0"/>
              <a:t> </a:t>
            </a:r>
            <a:r>
              <a:rPr lang="en-US" sz="4300" dirty="0" err="1"/>
              <a:t>jika</a:t>
            </a:r>
            <a:r>
              <a:rPr lang="en-US" sz="4300" dirty="0"/>
              <a:t> </a:t>
            </a:r>
            <a:r>
              <a:rPr lang="en-US" sz="4300" b="1" dirty="0">
                <a:solidFill>
                  <a:srgbClr val="FF0000"/>
                </a:solidFill>
              </a:rPr>
              <a:t>Y = C+I </a:t>
            </a:r>
            <a:r>
              <a:rPr lang="en-US" sz="4300" dirty="0" err="1"/>
              <a:t>atau</a:t>
            </a:r>
            <a:r>
              <a:rPr lang="en-US" sz="4300" dirty="0"/>
              <a:t> </a:t>
            </a:r>
            <a:r>
              <a:rPr lang="en-US" sz="4300" b="1" dirty="0">
                <a:solidFill>
                  <a:srgbClr val="FF0000"/>
                </a:solidFill>
              </a:rPr>
              <a:t>S = I</a:t>
            </a:r>
            <a:endParaRPr lang="id-ID" sz="43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43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43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16459200" cy="1714500"/>
          </a:xfrm>
        </p:spPr>
        <p:txBody>
          <a:bodyPr/>
          <a:lstStyle/>
          <a:p>
            <a:pPr eaLnBrk="1" hangingPunct="1"/>
            <a:r>
              <a:rPr lang="en-US" sz="5700">
                <a:solidFill>
                  <a:srgbClr val="FFFF00"/>
                </a:solidFill>
                <a:effectLst/>
                <a:latin typeface="Britannic Bold" pitchFamily="34" charset="0"/>
              </a:rPr>
              <a:t>Arus Lingkar Perekonomian 2 Sektor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0" y="4914900"/>
            <a:ext cx="4876800" cy="80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>
                <a:solidFill>
                  <a:srgbClr val="000000"/>
                </a:solidFill>
              </a:rPr>
              <a:t>LEMBAGA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900" b="1">
                <a:solidFill>
                  <a:srgbClr val="000000"/>
                </a:solidFill>
              </a:rPr>
              <a:t>KEUANGAN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2286000" y="4457700"/>
            <a:ext cx="3505200" cy="148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0000"/>
                </a:solidFill>
              </a:rPr>
              <a:t>RUMAH TANGGA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13106400" y="4457700"/>
            <a:ext cx="3505200" cy="14859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PERUSAHAAN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858000" y="6172200"/>
            <a:ext cx="487680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</a:rPr>
              <a:t>Pengeluaran</a:t>
            </a:r>
            <a:r>
              <a:rPr lang="id-ID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Konsumen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858000" y="3657600"/>
            <a:ext cx="4876800" cy="8001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</a:rPr>
              <a:t>Pendapatan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6553200" y="7429500"/>
            <a:ext cx="5334000" cy="9144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</a:rPr>
              <a:t>Pasar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Barang</a:t>
            </a:r>
            <a:r>
              <a:rPr lang="en-US" sz="3200" b="1" dirty="0" smtClean="0">
                <a:solidFill>
                  <a:srgbClr val="000000"/>
                </a:solidFill>
              </a:rPr>
              <a:t> &amp; </a:t>
            </a:r>
            <a:r>
              <a:rPr lang="en-US" sz="3200" b="1" dirty="0" err="1" smtClean="0">
                <a:solidFill>
                  <a:srgbClr val="000000"/>
                </a:solidFill>
              </a:rPr>
              <a:t>jasa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6705600" y="2400300"/>
            <a:ext cx="5181600" cy="914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72" tIns="81642" rIns="163272" bIns="8164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</a:rPr>
              <a:t>Pasar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Faktor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Produksi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943600" y="5257800"/>
            <a:ext cx="762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11887200" y="5257800"/>
            <a:ext cx="1066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5791200" y="4457702"/>
            <a:ext cx="595831" cy="10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700" b="0">
                <a:solidFill>
                  <a:srgbClr val="FFFFFF"/>
                </a:solidFill>
                <a:latin typeface="Garamond" pitchFamily="18" charset="0"/>
              </a:rPr>
              <a:t>s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11887203" y="4686302"/>
            <a:ext cx="51247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Garamond" pitchFamily="18" charset="0"/>
              </a:rPr>
              <a:t>I</a:t>
            </a:r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V="1">
            <a:off x="13868400" y="40005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12039600" y="40005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4724400" y="40005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4724400" y="40005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4" name="Line 24"/>
          <p:cNvSpPr>
            <a:spLocks noChangeShapeType="1"/>
          </p:cNvSpPr>
          <p:nvPr/>
        </p:nvSpPr>
        <p:spPr bwMode="auto">
          <a:xfrm>
            <a:off x="4724400" y="5943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>
            <a:off x="4724400" y="6629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6" name="Line 26"/>
          <p:cNvSpPr>
            <a:spLocks noChangeShapeType="1"/>
          </p:cNvSpPr>
          <p:nvPr/>
        </p:nvSpPr>
        <p:spPr bwMode="auto">
          <a:xfrm>
            <a:off x="11734800" y="6629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67" name="Line 27"/>
          <p:cNvSpPr>
            <a:spLocks noChangeShapeType="1"/>
          </p:cNvSpPr>
          <p:nvPr/>
        </p:nvSpPr>
        <p:spPr bwMode="auto">
          <a:xfrm flipV="1">
            <a:off x="13868400" y="5943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4724402" y="4000500"/>
            <a:ext cx="2034880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Arus Uang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11753850" y="3993357"/>
            <a:ext cx="195793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Arus uang</a:t>
            </a:r>
          </a:p>
        </p:txBody>
      </p:sp>
      <p:sp>
        <p:nvSpPr>
          <p:cNvPr id="6168" name="Text Box 30"/>
          <p:cNvSpPr txBox="1">
            <a:spLocks noChangeArrowheads="1"/>
          </p:cNvSpPr>
          <p:nvPr/>
        </p:nvSpPr>
        <p:spPr bwMode="auto">
          <a:xfrm>
            <a:off x="4749813" y="5772152"/>
            <a:ext cx="2216150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Arus Uang</a:t>
            </a:r>
          </a:p>
        </p:txBody>
      </p:sp>
      <p:sp>
        <p:nvSpPr>
          <p:cNvPr id="6169" name="Text Box 31"/>
          <p:cNvSpPr txBox="1">
            <a:spLocks noChangeArrowheads="1"/>
          </p:cNvSpPr>
          <p:nvPr/>
        </p:nvSpPr>
        <p:spPr bwMode="auto">
          <a:xfrm>
            <a:off x="11582402" y="6057900"/>
            <a:ext cx="2127854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 Arus Uang</a:t>
            </a:r>
          </a:p>
        </p:txBody>
      </p:sp>
      <p:sp>
        <p:nvSpPr>
          <p:cNvPr id="138274" name="Line 34"/>
          <p:cNvSpPr>
            <a:spLocks noChangeShapeType="1"/>
          </p:cNvSpPr>
          <p:nvPr/>
        </p:nvSpPr>
        <p:spPr bwMode="auto">
          <a:xfrm>
            <a:off x="14935200" y="5943600"/>
            <a:ext cx="0" cy="19431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 flipH="1">
            <a:off x="12192000" y="7886700"/>
            <a:ext cx="2743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 flipV="1">
            <a:off x="3657600" y="6057900"/>
            <a:ext cx="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78" name="Line 38"/>
          <p:cNvSpPr>
            <a:spLocks noChangeShapeType="1"/>
          </p:cNvSpPr>
          <p:nvPr/>
        </p:nvSpPr>
        <p:spPr bwMode="auto">
          <a:xfrm flipH="1">
            <a:off x="3657600" y="7886700"/>
            <a:ext cx="2743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79" name="Line 39"/>
          <p:cNvSpPr>
            <a:spLocks noChangeShapeType="1"/>
          </p:cNvSpPr>
          <p:nvPr/>
        </p:nvSpPr>
        <p:spPr bwMode="auto">
          <a:xfrm>
            <a:off x="12039600" y="2743200"/>
            <a:ext cx="2895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80" name="Line 40"/>
          <p:cNvSpPr>
            <a:spLocks noChangeShapeType="1"/>
          </p:cNvSpPr>
          <p:nvPr/>
        </p:nvSpPr>
        <p:spPr bwMode="auto">
          <a:xfrm>
            <a:off x="14935200" y="2743200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81" name="Line 41"/>
          <p:cNvSpPr>
            <a:spLocks noChangeShapeType="1"/>
          </p:cNvSpPr>
          <p:nvPr/>
        </p:nvSpPr>
        <p:spPr bwMode="auto">
          <a:xfrm flipV="1">
            <a:off x="3657600" y="2743200"/>
            <a:ext cx="0" cy="1714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>
            <a:off x="3657600" y="2743200"/>
            <a:ext cx="2895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 lIns="163272" tIns="81642" rIns="163272" bIns="8164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sp>
        <p:nvSpPr>
          <p:cNvPr id="6178" name="Text Box 43"/>
          <p:cNvSpPr txBox="1">
            <a:spLocks noChangeArrowheads="1"/>
          </p:cNvSpPr>
          <p:nvPr/>
        </p:nvSpPr>
        <p:spPr bwMode="auto">
          <a:xfrm>
            <a:off x="2819400" y="2171700"/>
            <a:ext cx="3733800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 err="1">
                <a:solidFill>
                  <a:srgbClr val="FFFFFF"/>
                </a:solidFill>
                <a:latin typeface="Garamond" pitchFamily="18" charset="0"/>
              </a:rPr>
              <a:t>Arus</a:t>
            </a:r>
            <a:r>
              <a:rPr lang="en-US" sz="2900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rgbClr val="FFFFFF"/>
                </a:solidFill>
                <a:latin typeface="Garamond" pitchFamily="18" charset="0"/>
              </a:rPr>
              <a:t>fakt</a:t>
            </a:r>
            <a:r>
              <a:rPr lang="id-ID" sz="2900" dirty="0" smtClean="0">
                <a:solidFill>
                  <a:srgbClr val="FFFFFF"/>
                </a:solidFill>
                <a:latin typeface="Garamond" pitchFamily="18" charset="0"/>
              </a:rPr>
              <a:t>or</a:t>
            </a:r>
            <a:r>
              <a:rPr lang="en-US" sz="2900" dirty="0" smtClean="0">
                <a:solidFill>
                  <a:srgbClr val="FFFFFF"/>
                </a:solidFill>
                <a:latin typeface="Garamond" pitchFamily="18" charset="0"/>
              </a:rPr>
              <a:t> prod</a:t>
            </a:r>
            <a:r>
              <a:rPr lang="id-ID" sz="2900" dirty="0" smtClean="0">
                <a:solidFill>
                  <a:srgbClr val="FFFFFF"/>
                </a:solidFill>
                <a:latin typeface="Garamond" pitchFamily="18" charset="0"/>
              </a:rPr>
              <a:t>uksi</a:t>
            </a:r>
            <a:endParaRPr lang="en-US" sz="2900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179" name="Text Box 44"/>
          <p:cNvSpPr txBox="1">
            <a:spLocks noChangeArrowheads="1"/>
          </p:cNvSpPr>
          <p:nvPr/>
        </p:nvSpPr>
        <p:spPr bwMode="auto">
          <a:xfrm>
            <a:off x="12007851" y="2171700"/>
            <a:ext cx="3765549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 err="1">
                <a:solidFill>
                  <a:srgbClr val="FFFFFF"/>
                </a:solidFill>
                <a:latin typeface="Garamond" pitchFamily="18" charset="0"/>
              </a:rPr>
              <a:t>Arus</a:t>
            </a:r>
            <a:r>
              <a:rPr lang="en-US" sz="2900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rgbClr val="FFFFFF"/>
                </a:solidFill>
                <a:latin typeface="Garamond" pitchFamily="18" charset="0"/>
              </a:rPr>
              <a:t>fakt</a:t>
            </a:r>
            <a:r>
              <a:rPr lang="id-ID" sz="2900" dirty="0" smtClean="0">
                <a:solidFill>
                  <a:srgbClr val="FFFFFF"/>
                </a:solidFill>
                <a:latin typeface="Garamond" pitchFamily="18" charset="0"/>
              </a:rPr>
              <a:t>or</a:t>
            </a:r>
            <a:r>
              <a:rPr lang="en-US" sz="2900" dirty="0" smtClean="0">
                <a:solidFill>
                  <a:srgbClr val="FFFFFF"/>
                </a:solidFill>
                <a:latin typeface="Garamond" pitchFamily="18" charset="0"/>
              </a:rPr>
              <a:t> prod</a:t>
            </a:r>
            <a:r>
              <a:rPr lang="id-ID" sz="2900" dirty="0" smtClean="0">
                <a:solidFill>
                  <a:srgbClr val="FFFFFF"/>
                </a:solidFill>
                <a:latin typeface="Garamond" pitchFamily="18" charset="0"/>
              </a:rPr>
              <a:t>uksi</a:t>
            </a:r>
            <a:endParaRPr lang="en-US" sz="2900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180" name="Text Box 45"/>
          <p:cNvSpPr txBox="1">
            <a:spLocks noChangeArrowheads="1"/>
          </p:cNvSpPr>
          <p:nvPr/>
        </p:nvSpPr>
        <p:spPr bwMode="auto">
          <a:xfrm>
            <a:off x="3200409" y="7886700"/>
            <a:ext cx="375602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Arus Barang &amp; Jasa</a:t>
            </a:r>
          </a:p>
        </p:txBody>
      </p:sp>
      <p:sp>
        <p:nvSpPr>
          <p:cNvPr id="6181" name="Text Box 47"/>
          <p:cNvSpPr txBox="1">
            <a:spLocks noChangeArrowheads="1"/>
          </p:cNvSpPr>
          <p:nvPr/>
        </p:nvSpPr>
        <p:spPr bwMode="auto">
          <a:xfrm>
            <a:off x="11734815" y="7886700"/>
            <a:ext cx="375602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2" tIns="81642" rIns="163272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FFFFFF"/>
                </a:solidFill>
                <a:latin typeface="Garamond" pitchFamily="18" charset="0"/>
              </a:rPr>
              <a:t>Arus Barang &amp; Jasa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713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866901"/>
            <a:ext cx="15925800" cy="5823134"/>
          </a:xfrm>
        </p:spPr>
        <p:txBody>
          <a:bodyPr/>
          <a:lstStyle/>
          <a:p>
            <a:pPr marL="1088518" indent="-1088518">
              <a:lnSpc>
                <a:spcPct val="80000"/>
              </a:lnSpc>
              <a:defRPr/>
            </a:pPr>
            <a:r>
              <a:rPr lang="en-US" sz="4300" dirty="0" err="1"/>
              <a:t>Investasi</a:t>
            </a:r>
            <a:r>
              <a:rPr lang="en-US" sz="4300" dirty="0"/>
              <a:t> yang </a:t>
            </a:r>
            <a:r>
              <a:rPr lang="en-US" sz="4300" dirty="0" err="1"/>
              <a:t>dilakukan</a:t>
            </a:r>
            <a:r>
              <a:rPr lang="en-US" sz="4300" dirty="0"/>
              <a:t> </a:t>
            </a:r>
            <a:r>
              <a:rPr lang="en-US" sz="4300" dirty="0" err="1"/>
              <a:t>oleh</a:t>
            </a:r>
            <a:r>
              <a:rPr lang="en-US" sz="4300" dirty="0"/>
              <a:t> </a:t>
            </a:r>
            <a:r>
              <a:rPr lang="en-US" sz="4300" dirty="0" err="1"/>
              <a:t>perusahaan</a:t>
            </a:r>
            <a:r>
              <a:rPr lang="en-US" sz="4300" dirty="0"/>
              <a:t> </a:t>
            </a:r>
            <a:r>
              <a:rPr lang="en-US" sz="4300" dirty="0" err="1"/>
              <a:t>meliputi</a:t>
            </a:r>
            <a:r>
              <a:rPr lang="en-US" sz="4300" dirty="0"/>
              <a:t> </a:t>
            </a:r>
            <a:r>
              <a:rPr lang="en-US" sz="4300" dirty="0" err="1"/>
              <a:t>pengeluaran</a:t>
            </a:r>
            <a:r>
              <a:rPr lang="en-US" sz="4300" dirty="0"/>
              <a:t> </a:t>
            </a:r>
            <a:r>
              <a:rPr lang="en-US" sz="4300" dirty="0" err="1"/>
              <a:t>untuk</a:t>
            </a:r>
            <a:r>
              <a:rPr lang="en-US" sz="4300" dirty="0"/>
              <a:t> :</a:t>
            </a:r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 err="1"/>
              <a:t>Pembelian</a:t>
            </a:r>
            <a:r>
              <a:rPr lang="en-US" sz="4300" dirty="0"/>
              <a:t> </a:t>
            </a:r>
            <a:r>
              <a:rPr lang="en-US" sz="4300" dirty="0" err="1"/>
              <a:t>barang-barang</a:t>
            </a:r>
            <a:r>
              <a:rPr lang="en-US" sz="4300" dirty="0"/>
              <a:t> modal, </a:t>
            </a:r>
            <a:r>
              <a:rPr lang="en-US" sz="4300" dirty="0" err="1"/>
              <a:t>seperti</a:t>
            </a:r>
            <a:r>
              <a:rPr lang="en-US" sz="4300" dirty="0"/>
              <a:t> </a:t>
            </a:r>
            <a:r>
              <a:rPr lang="en-US" sz="4300" dirty="0" err="1"/>
              <a:t>pendirian</a:t>
            </a:r>
            <a:r>
              <a:rPr lang="en-US" sz="4300" dirty="0"/>
              <a:t> </a:t>
            </a:r>
            <a:r>
              <a:rPr lang="en-US" sz="4300" dirty="0" err="1"/>
              <a:t>gedung</a:t>
            </a:r>
            <a:r>
              <a:rPr lang="en-US" sz="4300" dirty="0"/>
              <a:t> </a:t>
            </a:r>
            <a:r>
              <a:rPr lang="en-US" sz="4300" dirty="0" err="1"/>
              <a:t>baru</a:t>
            </a:r>
            <a:r>
              <a:rPr lang="en-US" sz="4300" dirty="0"/>
              <a:t>, </a:t>
            </a:r>
            <a:r>
              <a:rPr lang="en-US" sz="4300" dirty="0" err="1"/>
              <a:t>pabrik</a:t>
            </a:r>
            <a:r>
              <a:rPr lang="en-US" sz="4300" dirty="0"/>
              <a:t>, </a:t>
            </a:r>
            <a:r>
              <a:rPr lang="en-US" sz="4300" dirty="0" err="1"/>
              <a:t>mesin</a:t>
            </a:r>
            <a:r>
              <a:rPr lang="en-US" sz="4300" dirty="0"/>
              <a:t>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peralatan</a:t>
            </a:r>
            <a:r>
              <a:rPr lang="en-US" sz="4300" dirty="0"/>
              <a:t> </a:t>
            </a:r>
            <a:r>
              <a:rPr lang="en-US" sz="4300" dirty="0" err="1"/>
              <a:t>lainnya</a:t>
            </a:r>
            <a:endParaRPr lang="en-US" sz="4300" dirty="0"/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 err="1"/>
              <a:t>Pembelian</a:t>
            </a:r>
            <a:r>
              <a:rPr lang="en-US" sz="4300" dirty="0"/>
              <a:t> </a:t>
            </a:r>
            <a:r>
              <a:rPr lang="en-US" sz="4300" dirty="0" err="1"/>
              <a:t>bahan</a:t>
            </a:r>
            <a:r>
              <a:rPr lang="en-US" sz="4300" dirty="0"/>
              <a:t> </a:t>
            </a:r>
            <a:r>
              <a:rPr lang="en-US" sz="4300" dirty="0" err="1"/>
              <a:t>baku</a:t>
            </a:r>
            <a:r>
              <a:rPr lang="en-US" sz="4300" dirty="0"/>
              <a:t> </a:t>
            </a:r>
            <a:r>
              <a:rPr lang="en-US" sz="4300" dirty="0" err="1"/>
              <a:t>untuk</a:t>
            </a:r>
            <a:r>
              <a:rPr lang="en-US" sz="4300" dirty="0"/>
              <a:t> </a:t>
            </a:r>
            <a:r>
              <a:rPr lang="en-US" sz="4300" dirty="0" err="1"/>
              <a:t>persedian</a:t>
            </a:r>
            <a:r>
              <a:rPr lang="en-US" sz="4300" dirty="0"/>
              <a:t> </a:t>
            </a:r>
            <a:r>
              <a:rPr lang="en-US" sz="4300" dirty="0" err="1"/>
              <a:t>dan</a:t>
            </a:r>
            <a:r>
              <a:rPr lang="en-US" sz="4300" dirty="0"/>
              <a:t> stock </a:t>
            </a:r>
            <a:r>
              <a:rPr lang="en-US" sz="4300" dirty="0" err="1"/>
              <a:t>barang</a:t>
            </a:r>
            <a:r>
              <a:rPr lang="en-US" sz="4300" dirty="0"/>
              <a:t> </a:t>
            </a:r>
            <a:r>
              <a:rPr lang="en-US" sz="4300" dirty="0" err="1"/>
              <a:t>jadi</a:t>
            </a:r>
            <a:r>
              <a:rPr lang="en-US" sz="4300" dirty="0"/>
              <a:t>  </a:t>
            </a:r>
            <a:endParaRPr lang="id-ID" sz="4300" dirty="0"/>
          </a:p>
          <a:p>
            <a:pPr>
              <a:lnSpc>
                <a:spcPct val="80000"/>
              </a:lnSpc>
              <a:defRPr/>
            </a:pPr>
            <a:endParaRPr lang="en-US" sz="4300" dirty="0"/>
          </a:p>
          <a:p>
            <a:pPr marL="1088518" indent="-1088518">
              <a:lnSpc>
                <a:spcPct val="80000"/>
              </a:lnSpc>
              <a:defRPr/>
            </a:pPr>
            <a:r>
              <a:rPr lang="en-US" sz="4300" b="1" u="sng" dirty="0" err="1">
                <a:solidFill>
                  <a:srgbClr val="FFFF00"/>
                </a:solidFill>
              </a:rPr>
              <a:t>Jenis-jenis</a:t>
            </a:r>
            <a:r>
              <a:rPr lang="en-US" sz="4300" b="1" u="sng" dirty="0">
                <a:solidFill>
                  <a:srgbClr val="FFFF00"/>
                </a:solidFill>
              </a:rPr>
              <a:t> </a:t>
            </a:r>
            <a:r>
              <a:rPr lang="en-US" sz="4300" b="1" u="sng" dirty="0" err="1">
                <a:solidFill>
                  <a:srgbClr val="FFFF00"/>
                </a:solidFill>
              </a:rPr>
              <a:t>Investasi</a:t>
            </a:r>
            <a:endParaRPr lang="en-US" sz="4300" b="1" u="sng" dirty="0">
              <a:solidFill>
                <a:srgbClr val="FFFF00"/>
              </a:solidFill>
            </a:endParaRPr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 err="1"/>
              <a:t>Privat</a:t>
            </a:r>
            <a:r>
              <a:rPr lang="en-US" sz="4300" dirty="0"/>
              <a:t> investment (</a:t>
            </a:r>
            <a:r>
              <a:rPr lang="en-US" sz="4300" dirty="0" err="1"/>
              <a:t>swasta</a:t>
            </a:r>
            <a:r>
              <a:rPr lang="en-US" sz="4300" dirty="0"/>
              <a:t>) &amp; Public Investment (</a:t>
            </a:r>
            <a:r>
              <a:rPr lang="en-US" sz="4300" dirty="0" err="1"/>
              <a:t>pemerintah</a:t>
            </a:r>
            <a:r>
              <a:rPr lang="en-US" sz="4300" dirty="0"/>
              <a:t>)</a:t>
            </a:r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 err="1"/>
              <a:t>Investasi</a:t>
            </a:r>
            <a:r>
              <a:rPr lang="en-US" sz="4300" dirty="0"/>
              <a:t> </a:t>
            </a:r>
            <a:r>
              <a:rPr lang="en-US" sz="4300" dirty="0" err="1"/>
              <a:t>riil</a:t>
            </a:r>
            <a:r>
              <a:rPr lang="en-US" sz="4300" dirty="0"/>
              <a:t> (</a:t>
            </a:r>
            <a:r>
              <a:rPr lang="en-US" sz="4300" dirty="0" err="1"/>
              <a:t>barang-barang</a:t>
            </a:r>
            <a:r>
              <a:rPr lang="en-US" sz="4300" dirty="0"/>
              <a:t> modal) &amp; </a:t>
            </a:r>
            <a:r>
              <a:rPr lang="en-US" sz="4300" dirty="0" err="1"/>
              <a:t>investasi</a:t>
            </a:r>
            <a:r>
              <a:rPr lang="en-US" sz="4300" dirty="0"/>
              <a:t> </a:t>
            </a:r>
            <a:r>
              <a:rPr lang="en-US" sz="4300" dirty="0" err="1"/>
              <a:t>finansial</a:t>
            </a:r>
            <a:r>
              <a:rPr lang="en-US" sz="4300" dirty="0"/>
              <a:t> (</a:t>
            </a:r>
            <a:r>
              <a:rPr lang="en-US" sz="4300" dirty="0" err="1"/>
              <a:t>surat</a:t>
            </a:r>
            <a:r>
              <a:rPr lang="en-US" sz="4300" dirty="0"/>
              <a:t> </a:t>
            </a:r>
            <a:r>
              <a:rPr lang="en-US" sz="4300" dirty="0" err="1"/>
              <a:t>berharga</a:t>
            </a:r>
            <a:r>
              <a:rPr lang="en-US" sz="4300" dirty="0"/>
              <a:t>, </a:t>
            </a:r>
            <a:r>
              <a:rPr lang="en-US" sz="4300" dirty="0" err="1"/>
              <a:t>saham</a:t>
            </a:r>
            <a:r>
              <a:rPr lang="en-US" sz="4300" dirty="0"/>
              <a:t> </a:t>
            </a:r>
            <a:r>
              <a:rPr lang="id-ID" sz="4300" dirty="0" smtClean="0"/>
              <a:t>d</a:t>
            </a:r>
            <a:r>
              <a:rPr lang="en-US" sz="4300" dirty="0" smtClean="0"/>
              <a:t>an </a:t>
            </a:r>
            <a:r>
              <a:rPr lang="en-US" sz="4300" dirty="0" err="1"/>
              <a:t>obligasi</a:t>
            </a:r>
            <a:r>
              <a:rPr lang="en-US" sz="4300" dirty="0"/>
              <a:t>)</a:t>
            </a:r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/>
              <a:t>Domestic Investment (PMDN) </a:t>
            </a:r>
            <a:r>
              <a:rPr lang="en-US" sz="4300" dirty="0" err="1"/>
              <a:t>dan</a:t>
            </a:r>
            <a:r>
              <a:rPr lang="en-US" sz="4300" dirty="0"/>
              <a:t> Foreign Investment (PMA)</a:t>
            </a:r>
          </a:p>
          <a:p>
            <a:pPr marL="1088518" indent="-1088518">
              <a:lnSpc>
                <a:spcPct val="80000"/>
              </a:lnSpc>
              <a:buFontTx/>
              <a:buAutoNum type="alphaLcPeriod"/>
              <a:defRPr/>
            </a:pPr>
            <a:r>
              <a:rPr lang="en-US" sz="4300" dirty="0"/>
              <a:t>Autonomous investment &amp; Induced </a:t>
            </a:r>
            <a:r>
              <a:rPr lang="en-US" sz="4300" dirty="0" smtClean="0"/>
              <a:t>investment</a:t>
            </a:r>
            <a:r>
              <a:rPr lang="id-ID" sz="4300" dirty="0" smtClean="0"/>
              <a:t>d</a:t>
            </a:r>
            <a:endParaRPr lang="en-US" sz="43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387415"/>
            <a:ext cx="11359264" cy="938720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rgbClr val="00CC99"/>
                </a:solidFill>
                <a:effectLst/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CC99"/>
                </a:solidFill>
                <a:effectLst/>
                <a:latin typeface="Arial Black" pitchFamily="34" charset="0"/>
              </a:rPr>
              <a:t>Investasi</a:t>
            </a:r>
            <a:endParaRPr lang="en-US" dirty="0" smtClean="0">
              <a:solidFill>
                <a:srgbClr val="00CC99"/>
              </a:solidFill>
              <a:effectLst/>
              <a:latin typeface="Arial Black" pitchFamily="34" charset="0"/>
            </a:endParaRPr>
          </a:p>
        </p:txBody>
      </p:sp>
      <p:grpSp>
        <p:nvGrpSpPr>
          <p:cNvPr id="6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7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523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6400">
                <a:solidFill>
                  <a:srgbClr val="FFFF00"/>
                </a:solidFill>
                <a:latin typeface="Cataneo BT" pitchFamily="66" charset="0"/>
              </a:rPr>
              <a:t>Keseimbangan Pendapatan Nasional Perekonomian 2 Sektor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88527" indent="-1088527" eaLnBrk="1" hangingPunct="1">
              <a:buNone/>
            </a:pPr>
            <a:r>
              <a:rPr lang="en-US" dirty="0" smtClean="0">
                <a:effectLst/>
              </a:rPr>
              <a:t>Ada </a:t>
            </a:r>
            <a:r>
              <a:rPr lang="en-US" dirty="0" err="1" smtClean="0">
                <a:effectLst/>
              </a:rPr>
              <a:t>dua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cara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untuk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untuk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menghitung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pendapatan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nasional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dalam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perekonomian</a:t>
            </a:r>
            <a:r>
              <a:rPr lang="en-US" dirty="0" smtClean="0">
                <a:effectLst/>
              </a:rPr>
              <a:t> 2 </a:t>
            </a:r>
            <a:r>
              <a:rPr lang="en-US" dirty="0" err="1" smtClean="0">
                <a:effectLst/>
              </a:rPr>
              <a:t>sektor</a:t>
            </a:r>
            <a:endParaRPr lang="en-US" dirty="0" smtClean="0">
              <a:effectLst/>
            </a:endParaRPr>
          </a:p>
          <a:p>
            <a:pPr marL="1088527" indent="-1088527" eaLnBrk="1" hangingPunct="1">
              <a:buFontTx/>
              <a:buAutoNum type="arabicPeriod"/>
            </a:pP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persamaan</a:t>
            </a:r>
            <a:r>
              <a:rPr lang="en-US" dirty="0" smtClean="0">
                <a:effectLst/>
              </a:rPr>
              <a:t>  Y = C+I     </a:t>
            </a:r>
            <a:r>
              <a:rPr lang="en-US" dirty="0" err="1" smtClean="0">
                <a:effectLst/>
              </a:rPr>
              <a:t>atau</a:t>
            </a:r>
            <a:r>
              <a:rPr lang="en-US" dirty="0" smtClean="0">
                <a:effectLst/>
              </a:rPr>
              <a:t>,</a:t>
            </a:r>
          </a:p>
          <a:p>
            <a:pPr marL="1088527" indent="-1088527" eaLnBrk="1" hangingPunct="1">
              <a:buFontTx/>
              <a:buAutoNum type="arabicPeriod"/>
            </a:pP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keseimbangan</a:t>
            </a:r>
            <a:r>
              <a:rPr lang="en-US" dirty="0" smtClean="0">
                <a:effectLst/>
              </a:rPr>
              <a:t> S = I</a:t>
            </a:r>
          </a:p>
          <a:p>
            <a:pPr marL="1088527" indent="-1088527" eaLnBrk="1" hangingPunct="1">
              <a:buNone/>
            </a:pPr>
            <a:r>
              <a:rPr lang="en-US" dirty="0" err="1" smtClean="0">
                <a:effectLst/>
              </a:rPr>
              <a:t>Hasil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perhitungan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kedua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persamaan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diatas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memberikan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nilai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kesembangan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pendapatan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nasional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sama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besarnya</a:t>
            </a:r>
            <a:endParaRPr lang="en-US" dirty="0" smtClean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267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38300"/>
            <a:ext cx="13487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err="1">
                <a:effectLst/>
              </a:rPr>
              <a:t>Diketahui</a:t>
            </a:r>
            <a:r>
              <a:rPr lang="en-US" sz="3200" dirty="0">
                <a:effectLst/>
              </a:rPr>
              <a:t> data </a:t>
            </a:r>
            <a:r>
              <a:rPr lang="en-US" sz="3200" dirty="0" err="1">
                <a:effectLst/>
              </a:rPr>
              <a:t>perekonomian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suatu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negara</a:t>
            </a:r>
            <a:r>
              <a:rPr lang="en-US" sz="3200" dirty="0">
                <a:effectLst/>
              </a:rPr>
              <a:t> </a:t>
            </a:r>
            <a:r>
              <a:rPr lang="id-ID" sz="3200" dirty="0">
                <a:effectLst/>
              </a:rPr>
              <a:t> </a:t>
            </a:r>
            <a:r>
              <a:rPr lang="en-US" sz="3200" dirty="0">
                <a:effectLst/>
              </a:rPr>
              <a:t>C = 200 + 0,8 Y</a:t>
            </a:r>
            <a:r>
              <a:rPr lang="id-ID" sz="3200" dirty="0">
                <a:effectLst/>
              </a:rPr>
              <a:t>  dan </a:t>
            </a:r>
            <a:r>
              <a:rPr lang="en-US" sz="3200" dirty="0">
                <a:effectLst/>
              </a:rPr>
              <a:t>  I  = 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err="1">
                <a:effectLst/>
              </a:rPr>
              <a:t>Pertanyaan</a:t>
            </a: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:</a:t>
            </a:r>
            <a:r>
              <a:rPr lang="id-ID" sz="3200" dirty="0" smtClean="0">
                <a:effectLst/>
              </a:rPr>
              <a:t>					S = -</a:t>
            </a:r>
            <a:r>
              <a:rPr lang="en-US" sz="3200" dirty="0" smtClean="0">
                <a:effectLst/>
              </a:rPr>
              <a:t> 200</a:t>
            </a:r>
            <a:r>
              <a:rPr lang="id-ID" sz="3200" dirty="0" smtClean="0">
                <a:effectLst/>
              </a:rPr>
              <a:t> +(1-0,8)Y = -200 +0,2 Y</a:t>
            </a:r>
            <a:endParaRPr lang="en-US" sz="3200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effectLst/>
              </a:rPr>
              <a:t>a.</a:t>
            </a:r>
            <a:r>
              <a:rPr lang="id-ID" sz="3200" dirty="0">
                <a:effectLst/>
              </a:rPr>
              <a:t> </a:t>
            </a:r>
            <a:r>
              <a:rPr lang="en-US" sz="3200" dirty="0" err="1">
                <a:effectLst/>
              </a:rPr>
              <a:t>Hitunglah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nilai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keseimbangan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pendapatan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nasional</a:t>
            </a:r>
            <a:endParaRPr lang="en-US" sz="3200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err="1">
                <a:effectLst/>
              </a:rPr>
              <a:t>b.Hitunglah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nilai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konsumsi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dan</a:t>
            </a:r>
            <a:r>
              <a:rPr lang="en-US" sz="3200" dirty="0">
                <a:effectLst/>
              </a:rPr>
              <a:t> saving </a:t>
            </a:r>
            <a:r>
              <a:rPr lang="en-US" sz="3200" dirty="0" err="1">
                <a:effectLst/>
              </a:rPr>
              <a:t>pada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saat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keseimbangan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tersebut</a:t>
            </a:r>
            <a:endParaRPr lang="en-US" sz="3200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err="1">
                <a:effectLst/>
              </a:rPr>
              <a:t>c.Gambarkan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 smtClean="0">
                <a:effectLst/>
              </a:rPr>
              <a:t>keseimbangan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>
                <a:effectLst/>
              </a:rPr>
              <a:t>tersebut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dengan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kurva</a:t>
            </a:r>
            <a:endParaRPr lang="en-US" sz="3200" dirty="0">
              <a:effectLst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42902"/>
            <a:ext cx="7620000" cy="121920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latin typeface="Agency FB" pitchFamily="34" charset="0"/>
              </a:rPr>
              <a:t>Contoh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gency FB" pitchFamily="34" charset="0"/>
              </a:rPr>
              <a:t>Soal</a:t>
            </a:r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  </a:t>
            </a:r>
            <a:r>
              <a:rPr lang="id-ID" dirty="0" smtClean="0">
                <a:solidFill>
                  <a:srgbClr val="FFFF00"/>
                </a:solidFill>
                <a:latin typeface="Agency FB" pitchFamily="34" charset="0"/>
              </a:rPr>
              <a:t>1</a:t>
            </a:r>
            <a:endParaRPr lang="en-US" dirty="0" smtClean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6618" y="5067300"/>
            <a:ext cx="6400800" cy="5295900"/>
          </a:xfrm>
          <a:prstGeom prst="rect">
            <a:avLst/>
          </a:prstGeom>
          <a:noFill/>
          <a:ln cap="flat">
            <a:noFill/>
            <a:prstDash val="dash"/>
            <a:miter lim="800000"/>
            <a:headEnd/>
            <a:tailEnd/>
          </a:ln>
          <a:effectLst/>
          <a:extLst/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>
            <a:lvl1pPr marL="612317" indent="-61231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5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326686" indent="-51026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2041055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2857477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3673899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4490321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5306743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6123165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6939587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Y  = C + 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= </a:t>
            </a:r>
            <a:r>
              <a:rPr lang="id-ID" sz="3000" b="1" dirty="0" smtClean="0"/>
              <a:t>(</a:t>
            </a:r>
            <a:r>
              <a:rPr lang="en-US" sz="3000" b="1" dirty="0" smtClean="0"/>
              <a:t>200 </a:t>
            </a:r>
            <a:r>
              <a:rPr lang="en-US" sz="3000" b="1" dirty="0"/>
              <a:t>+ 0,8 </a:t>
            </a:r>
            <a:r>
              <a:rPr lang="en-US" sz="3000" b="1" dirty="0" smtClean="0"/>
              <a:t>Y</a:t>
            </a:r>
            <a:r>
              <a:rPr lang="id-ID" sz="3000" b="1" dirty="0" smtClean="0"/>
              <a:t>)</a:t>
            </a:r>
            <a:r>
              <a:rPr lang="en-US" sz="3000" b="1" dirty="0" smtClean="0"/>
              <a:t> </a:t>
            </a:r>
            <a:r>
              <a:rPr lang="en-US" sz="3000" b="1" dirty="0"/>
              <a:t>+ 100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0,2 Y = 300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Y = </a:t>
            </a:r>
            <a:r>
              <a:rPr lang="en-US" sz="3000" b="1" dirty="0">
                <a:solidFill>
                  <a:srgbClr val="FFC000"/>
                </a:solidFill>
              </a:rPr>
              <a:t>1500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</a:t>
            </a:r>
            <a:r>
              <a:rPr lang="en-US" sz="3000" b="1" dirty="0" err="1"/>
              <a:t>atau</a:t>
            </a:r>
            <a:r>
              <a:rPr lang="en-US" sz="3000" b="1" dirty="0"/>
              <a:t>    S    =     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    -200 + 0,2 Y = 100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               0,2 Y = 300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                    Y = </a:t>
            </a:r>
            <a:r>
              <a:rPr lang="en-US" sz="3000" b="1" dirty="0">
                <a:solidFill>
                  <a:srgbClr val="FFC000"/>
                </a:solidFill>
              </a:rPr>
              <a:t>1500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C = 200 + 0,8 (1500)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    = </a:t>
            </a:r>
            <a:r>
              <a:rPr lang="en-US" sz="3000" b="1" dirty="0">
                <a:solidFill>
                  <a:srgbClr val="FFC000"/>
                </a:solidFill>
              </a:rPr>
              <a:t>1400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/>
              <a:t>    S = Y – C </a:t>
            </a:r>
            <a:r>
              <a:rPr lang="en-US" sz="3000" b="1" dirty="0">
                <a:sym typeface="Wingdings" pitchFamily="2" charset="2"/>
              </a:rPr>
              <a:t> 1500 – 1400 </a:t>
            </a:r>
            <a:r>
              <a:rPr lang="en-US" sz="3000" b="1" dirty="0" smtClean="0">
                <a:sym typeface="Wingdings" pitchFamily="2" charset="2"/>
              </a:rPr>
              <a:t>=</a:t>
            </a:r>
            <a:r>
              <a:rPr lang="id-ID" sz="3000" b="1" dirty="0" smtClean="0">
                <a:sym typeface="Wingdings" pitchFamily="2" charset="2"/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sym typeface="Wingdings" pitchFamily="2" charset="2"/>
              </a:rPr>
              <a:t>100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533904"/>
            <a:ext cx="2258950" cy="538607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2900" dirty="0">
                <a:solidFill>
                  <a:srgbClr val="FFFF00"/>
                </a:solidFill>
                <a:latin typeface="Britannic Bold" pitchFamily="34" charset="0"/>
              </a:rPr>
              <a:t>J a w a b a n</a:t>
            </a:r>
            <a:endParaRPr lang="id-ID" sz="2900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090150" y="4769756"/>
            <a:ext cx="0" cy="514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0090150" y="8884556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0090150" y="5569856"/>
            <a:ext cx="5181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271750" y="5569856"/>
            <a:ext cx="0" cy="3314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0090150" y="4769755"/>
            <a:ext cx="6400800" cy="411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0090150" y="4884056"/>
            <a:ext cx="6705600" cy="285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10090150" y="5684156"/>
            <a:ext cx="57912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10090150" y="7512956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10090150" y="8541656"/>
            <a:ext cx="6248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10090150" y="8313056"/>
            <a:ext cx="6096000" cy="14859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9601200" y="8655956"/>
            <a:ext cx="536576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0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9296400" y="8248766"/>
            <a:ext cx="776985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100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9296400" y="7905866"/>
            <a:ext cx="776985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200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9175752" y="7398656"/>
            <a:ext cx="776985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300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9175750" y="9456056"/>
            <a:ext cx="1066800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-200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9296400" y="4476866"/>
            <a:ext cx="674393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C,I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16002000" y="8934566"/>
            <a:ext cx="509283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Y</a:t>
            </a:r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15576550" y="7855856"/>
            <a:ext cx="1913514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S=-200+0,2Y</a:t>
            </a: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15728955" y="5341256"/>
            <a:ext cx="1838173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C=200+0,8Y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16338555" y="8313056"/>
            <a:ext cx="1160103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I = 100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16490950" y="4884056"/>
            <a:ext cx="756146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C+I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15576555" y="4312556"/>
            <a:ext cx="1092776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Y=C+I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9144005" y="5391263"/>
            <a:ext cx="926064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dirty="0">
                <a:solidFill>
                  <a:srgbClr val="FFC000"/>
                </a:solidFill>
                <a:latin typeface="Arial" charset="0"/>
              </a:rPr>
              <a:t>1500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14662155" y="8884556"/>
            <a:ext cx="926064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dirty="0">
                <a:solidFill>
                  <a:srgbClr val="FFC000"/>
                </a:solidFill>
                <a:latin typeface="Arial" charset="0"/>
              </a:rPr>
              <a:t>1500</a:t>
            </a:r>
          </a:p>
        </p:txBody>
      </p:sp>
      <p:sp>
        <p:nvSpPr>
          <p:cNvPr id="33" name="Line 68"/>
          <p:cNvSpPr>
            <a:spLocks noChangeShapeType="1"/>
          </p:cNvSpPr>
          <p:nvPr/>
        </p:nvSpPr>
        <p:spPr bwMode="auto">
          <a:xfrm>
            <a:off x="14814550" y="8084456"/>
            <a:ext cx="304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14173202" y="7677266"/>
            <a:ext cx="741719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S=I</a:t>
            </a: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14814550" y="5112656"/>
            <a:ext cx="304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14204955" y="4769756"/>
            <a:ext cx="1092776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Arial" charset="0"/>
              </a:rPr>
              <a:t>Y=C+I</a:t>
            </a:r>
          </a:p>
        </p:txBody>
      </p:sp>
      <p:sp>
        <p:nvSpPr>
          <p:cNvPr id="37" name="Line 72"/>
          <p:cNvSpPr>
            <a:spLocks noChangeShapeType="1"/>
          </p:cNvSpPr>
          <p:nvPr/>
        </p:nvSpPr>
        <p:spPr bwMode="auto">
          <a:xfrm flipH="1">
            <a:off x="10090150" y="5912756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9175757" y="5734166"/>
            <a:ext cx="1162050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1400</a:t>
            </a:r>
          </a:p>
        </p:txBody>
      </p:sp>
      <p:sp>
        <p:nvSpPr>
          <p:cNvPr id="39" name="Oval 38"/>
          <p:cNvSpPr/>
          <p:nvPr/>
        </p:nvSpPr>
        <p:spPr>
          <a:xfrm>
            <a:off x="15160626" y="5855607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0" name="Oval 39"/>
          <p:cNvSpPr/>
          <p:nvPr/>
        </p:nvSpPr>
        <p:spPr>
          <a:xfrm>
            <a:off x="15186026" y="8465462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" name="Oval 40"/>
          <p:cNvSpPr/>
          <p:nvPr/>
        </p:nvSpPr>
        <p:spPr>
          <a:xfrm>
            <a:off x="15154276" y="5498421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4258131" y="9803540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780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11957"/>
            <a:ext cx="16459200" cy="921543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6100" dirty="0" err="1">
                <a:solidFill>
                  <a:srgbClr val="FFFF00"/>
                </a:solidFill>
                <a:latin typeface="Cataneo BT" pitchFamily="66" charset="0"/>
              </a:rPr>
              <a:t>Perubahan</a:t>
            </a:r>
            <a:r>
              <a:rPr lang="en-US" sz="6100" dirty="0">
                <a:solidFill>
                  <a:srgbClr val="FFFF00"/>
                </a:solidFill>
                <a:latin typeface="Cataneo BT" pitchFamily="66" charset="0"/>
              </a:rPr>
              <a:t> </a:t>
            </a:r>
            <a:r>
              <a:rPr lang="en-US" sz="6100" dirty="0" err="1">
                <a:solidFill>
                  <a:srgbClr val="FFFF00"/>
                </a:solidFill>
                <a:latin typeface="Cataneo BT" pitchFamily="66" charset="0"/>
              </a:rPr>
              <a:t>Keseimbangan</a:t>
            </a:r>
            <a:r>
              <a:rPr lang="en-US" sz="6100" dirty="0">
                <a:solidFill>
                  <a:srgbClr val="FFFF00"/>
                </a:solidFill>
                <a:latin typeface="Cataneo BT" pitchFamily="66" charset="0"/>
              </a:rPr>
              <a:t> </a:t>
            </a:r>
            <a:r>
              <a:rPr lang="en-US" sz="6100" dirty="0" err="1">
                <a:solidFill>
                  <a:srgbClr val="FFFF00"/>
                </a:solidFill>
                <a:latin typeface="Cataneo BT" pitchFamily="66" charset="0"/>
              </a:rPr>
              <a:t>dan</a:t>
            </a:r>
            <a:r>
              <a:rPr lang="en-US" sz="6100" dirty="0">
                <a:solidFill>
                  <a:srgbClr val="FFFF00"/>
                </a:solidFill>
                <a:latin typeface="Cataneo BT" pitchFamily="66" charset="0"/>
              </a:rPr>
              <a:t> Multiplier </a:t>
            </a:r>
            <a:r>
              <a:rPr lang="en-US" sz="6100" dirty="0" err="1">
                <a:solidFill>
                  <a:srgbClr val="FFFF00"/>
                </a:solidFill>
                <a:latin typeface="Cataneo BT" pitchFamily="66" charset="0"/>
              </a:rPr>
              <a:t>Investasi</a:t>
            </a:r>
            <a:endParaRPr lang="en-US" sz="6100" dirty="0">
              <a:solidFill>
                <a:srgbClr val="FFFF00"/>
              </a:solidFill>
              <a:latin typeface="Cataneo BT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485900"/>
                <a:ext cx="16459200" cy="67437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600" dirty="0">
                    <a:effectLst/>
                  </a:rPr>
                  <a:t>*  </a:t>
                </a:r>
                <a:r>
                  <a:rPr lang="en-US" sz="3600" dirty="0" err="1">
                    <a:effectLst/>
                  </a:rPr>
                  <a:t>Dalam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perekonomian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dua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sektor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keseimbangan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pendapatan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nasional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disebabkan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oleh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adanya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b="1" u="sng" dirty="0" err="1">
                    <a:effectLst/>
                  </a:rPr>
                  <a:t>perubahan</a:t>
                </a:r>
                <a:r>
                  <a:rPr lang="en-US" sz="3600" b="1" u="sng" dirty="0">
                    <a:effectLst/>
                  </a:rPr>
                  <a:t> </a:t>
                </a:r>
                <a:r>
                  <a:rPr lang="en-US" sz="3600" b="1" u="sng" dirty="0" err="1">
                    <a:effectLst/>
                  </a:rPr>
                  <a:t>Investasi</a:t>
                </a:r>
                <a:endParaRPr lang="en-US" sz="3600" b="1" u="sng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600" dirty="0">
                    <a:effectLst/>
                  </a:rPr>
                  <a:t>*  </a:t>
                </a:r>
                <a:r>
                  <a:rPr lang="en-US" sz="3600" dirty="0" err="1">
                    <a:effectLst/>
                  </a:rPr>
                  <a:t>Analisis</a:t>
                </a:r>
                <a:r>
                  <a:rPr lang="en-US" sz="3600" dirty="0">
                    <a:effectLst/>
                  </a:rPr>
                  <a:t> multiplier </a:t>
                </a:r>
                <a:r>
                  <a:rPr lang="en-US" sz="3600" dirty="0" err="1">
                    <a:effectLst/>
                  </a:rPr>
                  <a:t>investasi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bertujuan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untuk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menerangkan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pengaruh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dari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investasi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terhadap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keseimbangan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pendapatan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nasional</a:t>
                </a:r>
                <a:endParaRPr lang="en-US" sz="3600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 typeface="Arial" charset="0"/>
                  <a:buChar char="•"/>
                </a:pPr>
                <a:r>
                  <a:rPr lang="en-US" sz="3600" dirty="0" err="1">
                    <a:effectLst/>
                  </a:rPr>
                  <a:t>Angka</a:t>
                </a:r>
                <a:r>
                  <a:rPr lang="en-US" sz="3600" dirty="0">
                    <a:effectLst/>
                  </a:rPr>
                  <a:t> multiplier </a:t>
                </a:r>
                <a:r>
                  <a:rPr lang="en-US" sz="3600" dirty="0" err="1">
                    <a:effectLst/>
                  </a:rPr>
                  <a:t>investasi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menggambarkan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perbandingan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antara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jumlah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dalam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pendapatan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nasional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dengan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jumlah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investasi</a:t>
                </a:r>
                <a:r>
                  <a:rPr lang="en-US" sz="3600" dirty="0">
                    <a:effectLst/>
                  </a:rPr>
                  <a:t> yang </a:t>
                </a:r>
                <a:r>
                  <a:rPr lang="en-US" sz="3600" dirty="0" err="1">
                    <a:effectLst/>
                  </a:rPr>
                  <a:t>telah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menyebabkan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perubahan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pendapatan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nasional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tersebut</a:t>
                </a:r>
                <a:r>
                  <a:rPr lang="en-US" sz="3600" dirty="0">
                    <a:effectLst/>
                  </a:rPr>
                  <a:t>.</a:t>
                </a:r>
                <a:endParaRPr lang="id-ID" sz="3600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z="3600" dirty="0">
                    <a:effectLst/>
                  </a:rPr>
                  <a:t>Formula yang </a:t>
                </a:r>
                <a:r>
                  <a:rPr lang="en-US" sz="3600" dirty="0" err="1">
                    <a:effectLst/>
                  </a:rPr>
                  <a:t>digunakan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untuk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menghitung</a:t>
                </a:r>
                <a:r>
                  <a:rPr lang="en-US" sz="3600" dirty="0">
                    <a:effectLst/>
                  </a:rPr>
                  <a:t> multiplier </a:t>
                </a:r>
                <a:r>
                  <a:rPr lang="en-US" sz="3600" dirty="0" err="1">
                    <a:effectLst/>
                  </a:rPr>
                  <a:t>investasi</a:t>
                </a:r>
                <a:r>
                  <a:rPr lang="en-US" sz="3600" dirty="0">
                    <a:effectLst/>
                  </a:rPr>
                  <a:t> (</a:t>
                </a:r>
                <a:r>
                  <a:rPr lang="en-US" sz="3600" dirty="0" err="1">
                    <a:effectLst/>
                  </a:rPr>
                  <a:t>ki</a:t>
                </a:r>
                <a:r>
                  <a:rPr lang="en-US" sz="3600" dirty="0">
                    <a:effectLst/>
                  </a:rPr>
                  <a:t>) </a:t>
                </a:r>
                <a:r>
                  <a:rPr lang="en-US" sz="3600" dirty="0" err="1">
                    <a:effectLst/>
                  </a:rPr>
                  <a:t>adalah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sbb</a:t>
                </a:r>
                <a:r>
                  <a:rPr lang="en-US" sz="3600" dirty="0">
                    <a:effectLst/>
                  </a:rPr>
                  <a:t> :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effectLst/>
                  </a:rPr>
                  <a:t>                       </a:t>
                </a:r>
                <a:r>
                  <a:rPr lang="en-US" sz="3200" b="1" dirty="0">
                    <a:effectLst/>
                  </a:rPr>
                  <a:t>∆Y                                   1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effectLst/>
                  </a:rPr>
                  <a:t>            </a:t>
                </a:r>
                <a:r>
                  <a:rPr lang="en-US" sz="3200" b="1" dirty="0" err="1">
                    <a:effectLst/>
                  </a:rPr>
                  <a:t>ki</a:t>
                </a:r>
                <a:r>
                  <a:rPr lang="en-US" sz="3200" b="1" dirty="0">
                    <a:effectLst/>
                  </a:rPr>
                  <a:t> = ---------         </a:t>
                </a:r>
                <a:r>
                  <a:rPr lang="en-US" sz="3200" dirty="0" err="1">
                    <a:effectLst/>
                  </a:rPr>
                  <a:t>atau</a:t>
                </a:r>
                <a:r>
                  <a:rPr lang="en-US" sz="3200" dirty="0">
                    <a:effectLst/>
                  </a:rPr>
                  <a:t>,</a:t>
                </a:r>
                <a:r>
                  <a:rPr lang="en-US" sz="3200" b="1" dirty="0">
                    <a:effectLst/>
                  </a:rPr>
                  <a:t>   </a:t>
                </a:r>
                <a:r>
                  <a:rPr lang="en-US" sz="3200" b="1" dirty="0" err="1">
                    <a:effectLst/>
                  </a:rPr>
                  <a:t>ki</a:t>
                </a:r>
                <a:r>
                  <a:rPr lang="en-US" sz="3200" b="1" dirty="0">
                    <a:effectLst/>
                  </a:rPr>
                  <a:t>  = </a:t>
                </a:r>
                <a:r>
                  <a:rPr lang="en-US" sz="3200" b="1" dirty="0" smtClean="0">
                    <a:effectLst/>
                  </a:rPr>
                  <a:t>-------</a:t>
                </a:r>
                <a:r>
                  <a:rPr lang="id-ID" sz="3200" b="1" dirty="0" smtClean="0">
                    <a:effectLst/>
                  </a:rPr>
                  <a:t> </a:t>
                </a:r>
                <a:endParaRPr lang="en-US" sz="3200" b="1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effectLst/>
                  </a:rPr>
                  <a:t>                       ∆I                                  1 – b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3200" dirty="0" err="1">
                    <a:effectLst/>
                  </a:rPr>
                  <a:t>Dimana</a:t>
                </a:r>
                <a:r>
                  <a:rPr lang="en-US" sz="3200" dirty="0">
                    <a:effectLst/>
                  </a:rPr>
                  <a:t> :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effectLst/>
                  </a:rPr>
                  <a:t>             ∆ Y = </a:t>
                </a:r>
                <a:r>
                  <a:rPr lang="en-US" sz="3200" dirty="0" err="1">
                    <a:effectLst/>
                  </a:rPr>
                  <a:t>Perubahan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pendapatan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nasional</a:t>
                </a:r>
                <a:endParaRPr lang="en-US" sz="3200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effectLst/>
                  </a:rPr>
                  <a:t>             ∆ I  = </a:t>
                </a:r>
                <a:r>
                  <a:rPr lang="en-US" sz="3200" dirty="0" err="1">
                    <a:effectLst/>
                  </a:rPr>
                  <a:t>Perubahan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Investasi</a:t>
                </a:r>
                <a:endParaRPr lang="en-US" sz="3200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effectLst/>
                  </a:rPr>
                  <a:t>                 b = MPC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effectLst/>
                  </a:rPr>
                  <a:t>Selanjutnya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dirty="0" err="1">
                    <a:effectLst/>
                  </a:rPr>
                  <a:t>berarti</a:t>
                </a:r>
                <a:r>
                  <a:rPr lang="en-US" sz="3200" dirty="0">
                    <a:effectLst/>
                  </a:rPr>
                  <a:t> ;</a:t>
                </a:r>
                <a:r>
                  <a:rPr lang="id-ID" sz="3200" dirty="0">
                    <a:effectLst/>
                  </a:rPr>
                  <a:t>  </a:t>
                </a:r>
                <a:r>
                  <a:rPr lang="en-US" sz="3200" dirty="0">
                    <a:effectLst/>
                  </a:rPr>
                  <a:t> </a:t>
                </a:r>
                <a:r>
                  <a:rPr lang="en-US" sz="3200" b="1" dirty="0">
                    <a:effectLst/>
                  </a:rPr>
                  <a:t>∆Y =  </a:t>
                </a:r>
                <a:r>
                  <a:rPr lang="en-US" sz="3200" b="1" dirty="0" err="1">
                    <a:effectLst/>
                  </a:rPr>
                  <a:t>ki</a:t>
                </a:r>
                <a:r>
                  <a:rPr lang="en-US" sz="3200" b="1" dirty="0">
                    <a:effectLst/>
                  </a:rPr>
                  <a:t> . ∆ I </a:t>
                </a:r>
                <a:r>
                  <a:rPr lang="id-ID" sz="3200" b="1" dirty="0">
                    <a:effectLst/>
                  </a:rPr>
                  <a:t> </a:t>
                </a:r>
                <a:r>
                  <a:rPr lang="id-ID" sz="3200" b="1" dirty="0">
                    <a:effectLst/>
                    <a:latin typeface="Arial Narrow"/>
                  </a:rPr>
                  <a:t>→  </a:t>
                </a:r>
                <a:r>
                  <a:rPr lang="en-US" sz="3200" b="1" dirty="0">
                    <a:effectLst/>
                  </a:rPr>
                  <a:t>∆ I</a:t>
                </a:r>
                <a:r>
                  <a:rPr lang="id-ID" sz="3200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2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effectLst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3200" b="1" dirty="0">
                            <a:effectLst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effectLst/>
                          </a:rPr>
                          <m:t>ki</m:t>
                        </m:r>
                      </m:den>
                    </m:f>
                  </m:oMath>
                </a14:m>
                <a:endParaRPr lang="en-US" sz="3200" b="1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 typeface="Arial" charset="0"/>
                  <a:buChar char="•"/>
                </a:pPr>
                <a:endParaRPr lang="id-ID" sz="3600" dirty="0">
                  <a:effectLst/>
                </a:endParaRPr>
              </a:p>
              <a:p>
                <a:pPr eaLnBrk="1" hangingPunct="1">
                  <a:lnSpc>
                    <a:spcPct val="80000"/>
                  </a:lnSpc>
                  <a:buFont typeface="Arial" charset="0"/>
                  <a:buChar char="•"/>
                </a:pPr>
                <a:endParaRPr lang="en-US" sz="3600" dirty="0">
                  <a:effectLst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485900"/>
                <a:ext cx="16459200" cy="6743700"/>
              </a:xfrm>
              <a:blipFill rotWithShape="1">
                <a:blip r:embed="rId2"/>
                <a:stretch>
                  <a:fillRect l="-704" t="-2170" b="-191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7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753600" y="5753100"/>
            <a:ext cx="7704456" cy="4114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/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>
            <a:lvl1pPr marL="612308" indent="-612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5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326664" indent="-5102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2041023" indent="-4082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2857431" indent="-4082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3673840" indent="-4082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4490250" indent="-408204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5306658" indent="-408204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6123065" indent="-408204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6939477" indent="-408204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id-ID" sz="2700" b="1" dirty="0">
                <a:solidFill>
                  <a:srgbClr val="FFFF00"/>
                </a:solidFill>
                <a:effectLst/>
              </a:rPr>
              <a:t>Contoh Kasus</a:t>
            </a:r>
            <a:endParaRPr lang="id-ID" sz="2700" b="1" dirty="0"/>
          </a:p>
          <a:p>
            <a:pPr>
              <a:defRPr/>
            </a:pPr>
            <a:r>
              <a:rPr lang="id-ID" sz="2700" dirty="0"/>
              <a:t>Berdasarkan contoh soal  1., seandainya terjadi pertambahan investasi sebesar 50, berapakah besarnya pertambahan pendapatan nasional?</a:t>
            </a:r>
          </a:p>
          <a:p>
            <a:pPr marL="0" indent="0" algn="ctr">
              <a:buNone/>
              <a:defRPr/>
            </a:pPr>
            <a:r>
              <a:rPr lang="id-ID" sz="2700" dirty="0"/>
              <a:t>   </a:t>
            </a:r>
            <a:r>
              <a:rPr lang="id-ID" sz="2700" i="1" dirty="0"/>
              <a:t>(coba saudara hitung kembali)</a:t>
            </a:r>
          </a:p>
          <a:p>
            <a:pPr marL="0" indent="0" algn="ctr">
              <a:buNone/>
              <a:defRPr/>
            </a:pPr>
            <a:r>
              <a:rPr lang="id-ID" sz="2700" dirty="0" smtClean="0">
                <a:effectLst/>
              </a:rPr>
              <a:t>Multiplier </a:t>
            </a:r>
            <a:r>
              <a:rPr lang="id-ID" sz="2700" dirty="0">
                <a:effectLst/>
              </a:rPr>
              <a:t>Investasi adalah sebesar 5 x </a:t>
            </a:r>
            <a:endParaRPr lang="id-ID" sz="2700" dirty="0" smtClean="0">
              <a:effectLst/>
            </a:endParaRPr>
          </a:p>
          <a:p>
            <a:pPr marL="0" indent="0" algn="ctr">
              <a:buNone/>
              <a:defRPr/>
            </a:pPr>
            <a:r>
              <a:rPr lang="id-ID" sz="2700" dirty="0" smtClean="0"/>
              <a:t>Pertambahan </a:t>
            </a:r>
            <a:r>
              <a:rPr lang="id-ID" sz="2700" dirty="0"/>
              <a:t>pendapatan nasional </a:t>
            </a:r>
            <a:r>
              <a:rPr lang="id-ID" sz="2700" dirty="0">
                <a:effectLst/>
              </a:rPr>
              <a:t>sebesar </a:t>
            </a:r>
            <a:r>
              <a:rPr lang="id-ID" sz="2700" dirty="0" smtClean="0">
                <a:effectLst/>
              </a:rPr>
              <a:t>250. Pendapatan </a:t>
            </a:r>
            <a:r>
              <a:rPr lang="id-ID" sz="2700" dirty="0">
                <a:effectLst/>
              </a:rPr>
              <a:t>nasional keseimbangan yang baru akan menjadi sebesar 1750 </a:t>
            </a:r>
            <a:endParaRPr lang="id-ID" sz="2700" dirty="0" smtClean="0">
              <a:effectLst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18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11957"/>
            <a:ext cx="8458200" cy="1150143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solidFill>
                  <a:srgbClr val="FFFF00"/>
                </a:solidFill>
                <a:effectLst/>
                <a:latin typeface="Agency FB" pitchFamily="34" charset="0"/>
              </a:rPr>
              <a:t>Contoh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gency FB" pitchFamily="34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effectLst/>
                <a:latin typeface="Agency FB" pitchFamily="34" charset="0"/>
              </a:rPr>
              <a:t>Soal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gency FB" pitchFamily="34" charset="0"/>
              </a:rPr>
              <a:t> 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0700"/>
            <a:ext cx="9601200" cy="674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 err="1">
                <a:effectLst/>
              </a:rPr>
              <a:t>Misalkan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diketahui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fungsi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konsumsi</a:t>
            </a:r>
            <a:endParaRPr lang="en-US" sz="3900" dirty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C = 40 + 0,80 </a:t>
            </a:r>
            <a:r>
              <a:rPr lang="en-US" sz="3900" dirty="0" smtClean="0">
                <a:effectLst/>
              </a:rPr>
              <a:t>Y</a:t>
            </a:r>
            <a:r>
              <a:rPr lang="id-ID" sz="3900" dirty="0" smtClean="0">
                <a:effectLst/>
              </a:rPr>
              <a:t>      Y= C</a:t>
            </a:r>
            <a:endParaRPr lang="en-US" sz="3900" dirty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I = 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 err="1">
                <a:effectLst/>
              </a:rPr>
              <a:t>Pertanyaan</a:t>
            </a:r>
            <a:endParaRPr lang="en-US" sz="3900" dirty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a. </a:t>
            </a:r>
            <a:r>
              <a:rPr lang="en-US" sz="3900" dirty="0" err="1">
                <a:effectLst/>
              </a:rPr>
              <a:t>Hitunglah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besarnya</a:t>
            </a:r>
            <a:r>
              <a:rPr lang="en-US" sz="3900" dirty="0">
                <a:effectLst/>
              </a:rPr>
              <a:t> pen</a:t>
            </a:r>
            <a:r>
              <a:rPr lang="id-ID" sz="3900" dirty="0">
                <a:effectLst/>
              </a:rPr>
              <a:t>d</a:t>
            </a:r>
            <a:r>
              <a:rPr lang="en-US" sz="3900" dirty="0" err="1">
                <a:effectLst/>
              </a:rPr>
              <a:t>apatan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nasional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keseimbangan</a:t>
            </a:r>
            <a:endParaRPr lang="en-US" sz="3900" dirty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b. </a:t>
            </a:r>
            <a:r>
              <a:rPr lang="en-US" sz="3900" dirty="0" err="1">
                <a:effectLst/>
              </a:rPr>
              <a:t>Berapa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besar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angka</a:t>
            </a:r>
            <a:r>
              <a:rPr lang="en-US" sz="3900" dirty="0">
                <a:effectLst/>
              </a:rPr>
              <a:t> multiplier </a:t>
            </a:r>
            <a:r>
              <a:rPr lang="en-US" sz="3900" dirty="0" err="1">
                <a:effectLst/>
              </a:rPr>
              <a:t>investasi</a:t>
            </a:r>
            <a:r>
              <a:rPr lang="en-US" sz="3900" dirty="0">
                <a:effectLst/>
              </a:rPr>
              <a:t> yang </a:t>
            </a:r>
            <a:r>
              <a:rPr lang="en-US" sz="3900" dirty="0" err="1">
                <a:effectLst/>
              </a:rPr>
              <a:t>terjadi</a:t>
            </a:r>
            <a:r>
              <a:rPr lang="en-US" sz="3900" dirty="0">
                <a:effectLst/>
              </a:rPr>
              <a:t>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c. </a:t>
            </a:r>
            <a:r>
              <a:rPr lang="en-US" sz="3900" dirty="0" err="1">
                <a:effectLst/>
              </a:rPr>
              <a:t>Jika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Investasi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ditambah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sebesar</a:t>
            </a:r>
            <a:r>
              <a:rPr lang="en-US" sz="3900" dirty="0">
                <a:effectLst/>
              </a:rPr>
              <a:t> 15, </a:t>
            </a:r>
            <a:r>
              <a:rPr lang="en-US" sz="3900" dirty="0" err="1">
                <a:effectLst/>
              </a:rPr>
              <a:t>berapa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besarnya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pendapatan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nasional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keseimbangan</a:t>
            </a:r>
            <a:r>
              <a:rPr lang="en-US" sz="3900" dirty="0">
                <a:effectLst/>
              </a:rPr>
              <a:t> yang </a:t>
            </a:r>
            <a:r>
              <a:rPr lang="en-US" sz="3900" dirty="0" err="1">
                <a:effectLst/>
              </a:rPr>
              <a:t>baru</a:t>
            </a:r>
            <a:r>
              <a:rPr lang="en-US" sz="3900" dirty="0">
                <a:effectLst/>
              </a:rPr>
              <a:t>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900" dirty="0">
                <a:effectLst/>
              </a:rPr>
              <a:t>d. </a:t>
            </a:r>
            <a:r>
              <a:rPr lang="en-US" sz="3900" dirty="0" err="1">
                <a:effectLst/>
              </a:rPr>
              <a:t>Berdasarkan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jawaban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soal</a:t>
            </a:r>
            <a:r>
              <a:rPr lang="en-US" sz="3900" dirty="0">
                <a:effectLst/>
              </a:rPr>
              <a:t> (c) </a:t>
            </a:r>
            <a:r>
              <a:rPr lang="en-US" sz="3900" dirty="0" err="1">
                <a:effectLst/>
              </a:rPr>
              <a:t>berapa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lagi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perubahan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investasi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diperlukan</a:t>
            </a:r>
            <a:r>
              <a:rPr lang="en-US" sz="3900" dirty="0">
                <a:effectLst/>
              </a:rPr>
              <a:t> agar </a:t>
            </a:r>
            <a:r>
              <a:rPr lang="en-US" sz="3900" dirty="0" err="1">
                <a:effectLst/>
              </a:rPr>
              <a:t>pendapatan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nasional</a:t>
            </a:r>
            <a:r>
              <a:rPr lang="en-US" sz="3900" dirty="0">
                <a:effectLst/>
              </a:rPr>
              <a:t> </a:t>
            </a:r>
            <a:r>
              <a:rPr lang="en-US" sz="3900" dirty="0" err="1">
                <a:effectLst/>
              </a:rPr>
              <a:t>keseimbangan</a:t>
            </a:r>
            <a:r>
              <a:rPr lang="en-US" sz="3900" dirty="0">
                <a:effectLst/>
              </a:rPr>
              <a:t> </a:t>
            </a:r>
            <a:r>
              <a:rPr lang="en-US" sz="3900" dirty="0" err="1" smtClean="0">
                <a:effectLst/>
              </a:rPr>
              <a:t>menjad</a:t>
            </a:r>
            <a:r>
              <a:rPr lang="id-ID" sz="3900" dirty="0" smtClean="0">
                <a:effectLst/>
              </a:rPr>
              <a:t>i</a:t>
            </a:r>
            <a:r>
              <a:rPr lang="en-US" sz="3900" dirty="0" smtClean="0">
                <a:effectLst/>
              </a:rPr>
              <a:t> </a:t>
            </a:r>
            <a:r>
              <a:rPr lang="en-US" sz="3900" dirty="0">
                <a:effectLst/>
              </a:rPr>
              <a:t>400?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3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0" y="3339525"/>
            <a:ext cx="2971800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J a w a b a n</a:t>
            </a:r>
            <a:r>
              <a:rPr lang="id-ID" sz="3200" dirty="0">
                <a:solidFill>
                  <a:srgbClr val="FFFF00"/>
                </a:solidFill>
                <a:latin typeface="Britannic Bold" pitchFamily="34" charset="0"/>
              </a:rPr>
              <a:t> : </a:t>
            </a:r>
            <a:endParaRPr lang="id-ID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00" y="4381500"/>
            <a:ext cx="7239000" cy="434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cap="flat">
            <a:noFill/>
            <a:prstDash val="dash"/>
            <a:miter lim="800000"/>
            <a:headEnd/>
            <a:tailEnd/>
          </a:ln>
          <a:effectLst/>
          <a:extLst/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>
            <a:lvl1pPr marL="612317" indent="-61231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5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326686" indent="-51026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2041055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4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2857477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3673899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4490321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5306743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6123165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6939587" indent="-408211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id-ID" sz="3900" dirty="0"/>
              <a:t>Silakan dihitung sendiri </a:t>
            </a:r>
          </a:p>
          <a:p>
            <a:pPr marL="0" indent="0" algn="ctr" eaLnBrk="1" hangingPunct="1">
              <a:buNone/>
              <a:defRPr/>
            </a:pPr>
            <a:r>
              <a:rPr lang="id-ID" sz="3900" dirty="0"/>
              <a:t>dan cocokkan jawabannya</a:t>
            </a:r>
          </a:p>
          <a:p>
            <a:pPr marL="1088536" indent="-1088536" eaLnBrk="1" hangingPunct="1">
              <a:buFontTx/>
              <a:buAutoNum type="alphaLcPeriod"/>
              <a:defRPr/>
            </a:pPr>
            <a:r>
              <a:rPr lang="en-US" sz="3900" dirty="0"/>
              <a:t>Y </a:t>
            </a:r>
            <a:r>
              <a:rPr lang="id-ID" sz="3900" dirty="0"/>
              <a:t>  </a:t>
            </a:r>
            <a:r>
              <a:rPr lang="en-US" sz="3900" dirty="0"/>
              <a:t>=  300</a:t>
            </a:r>
          </a:p>
          <a:p>
            <a:pPr marL="1088536" indent="-1088536" eaLnBrk="1" hangingPunct="1">
              <a:buFontTx/>
              <a:buAutoNum type="alphaLcPeriod"/>
              <a:defRPr/>
            </a:pPr>
            <a:r>
              <a:rPr lang="en-US" sz="3900" dirty="0"/>
              <a:t>k I</a:t>
            </a:r>
            <a:r>
              <a:rPr lang="id-ID" sz="3900" dirty="0"/>
              <a:t> </a:t>
            </a:r>
            <a:r>
              <a:rPr lang="en-US" sz="3900" dirty="0"/>
              <a:t> = 5</a:t>
            </a:r>
          </a:p>
          <a:p>
            <a:pPr marL="1088536" indent="-1088536" eaLnBrk="1" hangingPunct="1">
              <a:buFontTx/>
              <a:buAutoNum type="alphaLcPeriod"/>
              <a:defRPr/>
            </a:pPr>
            <a:r>
              <a:rPr lang="id-ID" sz="3900" dirty="0" smtClean="0"/>
              <a:t>3</a:t>
            </a:r>
            <a:r>
              <a:rPr lang="en-US" sz="3900" dirty="0" smtClean="0"/>
              <a:t>75</a:t>
            </a:r>
            <a:endParaRPr lang="en-US" sz="3900" dirty="0"/>
          </a:p>
          <a:p>
            <a:pPr marL="1088536" indent="-1088536" eaLnBrk="1" hangingPunct="1">
              <a:buFontTx/>
              <a:buAutoNum type="alphaLcPeriod"/>
              <a:defRPr/>
            </a:pPr>
            <a:r>
              <a:rPr lang="en-US" sz="3900" dirty="0"/>
              <a:t>5</a:t>
            </a:r>
          </a:p>
          <a:p>
            <a:pPr marL="1088536" indent="-1088536" algn="ctr" eaLnBrk="1" hangingPunct="1">
              <a:buFontTx/>
              <a:buAutoNum type="alphaLcPeriod"/>
              <a:defRPr/>
            </a:pPr>
            <a:endParaRPr lang="en-US" dirty="0" smtClean="0"/>
          </a:p>
          <a:p>
            <a:pPr marL="1088536" indent="-1088536" algn="ctr" eaLnBrk="1" hangingPunct="1">
              <a:buFontTx/>
              <a:buAutoNum type="alphaLcPeriod"/>
              <a:defRPr/>
            </a:pPr>
            <a:endParaRPr lang="en-U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2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"/>
            <a:ext cx="18072100" cy="2582546"/>
            <a:chOff x="0" y="0"/>
            <a:chExt cx="18072100" cy="2582545"/>
          </a:xfrm>
        </p:grpSpPr>
        <p:sp>
          <p:nvSpPr>
            <p:cNvPr id="4" name="object 4"/>
            <p:cNvSpPr/>
            <p:nvPr/>
          </p:nvSpPr>
          <p:spPr>
            <a:xfrm>
              <a:off x="3094482" y="0"/>
              <a:ext cx="1424940" cy="1765935"/>
            </a:xfrm>
            <a:custGeom>
              <a:avLst/>
              <a:gdLst/>
              <a:ahLst/>
              <a:cxnLst/>
              <a:rect l="l" t="t" r="r" b="b"/>
              <a:pathLst>
                <a:path w="1424939" h="1765935">
                  <a:moveTo>
                    <a:pt x="1424868" y="0"/>
                  </a:moveTo>
                  <a:lnTo>
                    <a:pt x="884357" y="0"/>
                  </a:lnTo>
                  <a:lnTo>
                    <a:pt x="0" y="1531747"/>
                  </a:lnTo>
                  <a:lnTo>
                    <a:pt x="405383" y="1765807"/>
                  </a:lnTo>
                  <a:lnTo>
                    <a:pt x="142486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4358" y="0"/>
              <a:ext cx="2564130" cy="2335530"/>
            </a:xfrm>
            <a:custGeom>
              <a:avLst/>
              <a:gdLst/>
              <a:ahLst/>
              <a:cxnLst/>
              <a:rect l="l" t="t" r="r" b="b"/>
              <a:pathLst>
                <a:path w="2564129" h="2335530">
                  <a:moveTo>
                    <a:pt x="2563787" y="0"/>
                  </a:moveTo>
                  <a:lnTo>
                    <a:pt x="943005" y="0"/>
                  </a:lnTo>
                  <a:lnTo>
                    <a:pt x="0" y="1633347"/>
                  </a:lnTo>
                  <a:lnTo>
                    <a:pt x="1215593" y="2335149"/>
                  </a:lnTo>
                  <a:lnTo>
                    <a:pt x="2563787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2324" y="0"/>
              <a:ext cx="728980" cy="938530"/>
            </a:xfrm>
            <a:custGeom>
              <a:avLst/>
              <a:gdLst/>
              <a:ahLst/>
              <a:cxnLst/>
              <a:rect l="l" t="t" r="r" b="b"/>
              <a:pathLst>
                <a:path w="728980" h="938530">
                  <a:moveTo>
                    <a:pt x="728837" y="0"/>
                  </a:moveTo>
                  <a:lnTo>
                    <a:pt x="479389" y="0"/>
                  </a:lnTo>
                  <a:lnTo>
                    <a:pt x="0" y="830326"/>
                  </a:lnTo>
                  <a:lnTo>
                    <a:pt x="187121" y="938276"/>
                  </a:lnTo>
                  <a:lnTo>
                    <a:pt x="72883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490980" cy="2582545"/>
            </a:xfrm>
            <a:custGeom>
              <a:avLst/>
              <a:gdLst/>
              <a:ahLst/>
              <a:cxnLst/>
              <a:rect l="l" t="t" r="r" b="b"/>
              <a:pathLst>
                <a:path w="1490980" h="2582545">
                  <a:moveTo>
                    <a:pt x="1490731" y="0"/>
                  </a:moveTo>
                  <a:lnTo>
                    <a:pt x="777925" y="0"/>
                  </a:lnTo>
                  <a:lnTo>
                    <a:pt x="0" y="1347409"/>
                  </a:lnTo>
                  <a:lnTo>
                    <a:pt x="0" y="2582014"/>
                  </a:lnTo>
                  <a:lnTo>
                    <a:pt x="149073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0" y="1831339"/>
              <a:ext cx="13530580" cy="1447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5855029" y="6161095"/>
            <a:ext cx="2430982" cy="4184651"/>
            <a:chOff x="15855018" y="6161087"/>
            <a:chExt cx="2430982" cy="4184650"/>
          </a:xfrm>
        </p:grpSpPr>
        <p:sp>
          <p:nvSpPr>
            <p:cNvPr id="10" name="object 10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55018" y="6161087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41900" y="664418"/>
            <a:ext cx="10393300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45" dirty="0" err="1">
                <a:solidFill>
                  <a:srgbClr val="3E3E3E"/>
                </a:solidFill>
              </a:rPr>
              <a:t>Pengantar</a:t>
            </a:r>
            <a:r>
              <a:rPr spc="-61" dirty="0">
                <a:solidFill>
                  <a:srgbClr val="3E3E3E"/>
                </a:solidFill>
              </a:rPr>
              <a:t> : </a:t>
            </a:r>
            <a:r>
              <a:rPr spc="5" dirty="0"/>
              <a:t>National Income (NI)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81517" y="2019301"/>
            <a:ext cx="15158686" cy="7507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78" marR="5714" indent="-457178" algn="just">
              <a:lnSpc>
                <a:spcPct val="150100"/>
              </a:lnSpc>
              <a:spcBef>
                <a:spcPts val="100"/>
              </a:spcBef>
              <a:buFont typeface="Wingdings"/>
              <a:buChar char=""/>
              <a:tabLst>
                <a:tab pos="469878" algn="l"/>
              </a:tabLst>
            </a:pP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Perhitungan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pendapatan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nasional (</a:t>
            </a:r>
            <a:r>
              <a:rPr sz="2900" i="1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sz="2900" i="1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income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adalah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kumpulan </a:t>
            </a:r>
            <a:r>
              <a:rPr sz="29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aturan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teknik untuk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mengukur</a:t>
            </a:r>
            <a:r>
              <a:rPr sz="2900" spc="50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arus</a:t>
            </a:r>
            <a:r>
              <a:rPr sz="2900" spc="5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sz="2900" spc="489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sz="2900" spc="50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(barang</a:t>
            </a:r>
            <a:r>
              <a:rPr sz="2900" spc="5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sz="2900" spc="50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jasa)</a:t>
            </a:r>
            <a:r>
              <a:rPr sz="2900" spc="48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900" spc="49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dihasilkan</a:t>
            </a:r>
            <a:r>
              <a:rPr sz="2900" spc="5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sz="2900" spc="5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perekonomian</a:t>
            </a:r>
            <a:r>
              <a:rPr sz="2900" spc="48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sz="2900" spc="50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arus </a:t>
            </a:r>
            <a:r>
              <a:rPr sz="2900" spc="-6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sz="29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pendapatan</a:t>
            </a:r>
            <a:r>
              <a:rPr sz="29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diperoleh</a:t>
            </a:r>
            <a:r>
              <a:rPr sz="2900" spc="-3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sz="29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sz="2900" spc="-4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tersebut</a:t>
            </a:r>
            <a:endParaRPr sz="2900" dirty="0">
              <a:latin typeface="Arial" pitchFamily="34" charset="0"/>
              <a:cs typeface="Arial" pitchFamily="34" charset="0"/>
            </a:endParaRPr>
          </a:p>
          <a:p>
            <a:pPr marL="469878" marR="5080" indent="-457178" algn="just">
              <a:lnSpc>
                <a:spcPct val="150100"/>
              </a:lnSpc>
              <a:spcBef>
                <a:spcPts val="680"/>
              </a:spcBef>
              <a:buFont typeface="Wingdings"/>
              <a:buChar char=""/>
              <a:tabLst>
                <a:tab pos="469878" algn="l"/>
              </a:tabLst>
            </a:pPr>
            <a:r>
              <a:rPr sz="29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Produk </a:t>
            </a:r>
            <a:r>
              <a:rPr sz="29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Nasional </a:t>
            </a:r>
            <a:r>
              <a:rPr sz="2900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900" i="1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national product</a:t>
            </a:r>
            <a:r>
              <a:rPr sz="2900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sz="2900" dirty="0">
                <a:latin typeface="Arial" pitchFamily="34" charset="0"/>
                <a:cs typeface="Arial" pitchFamily="34" charset="0"/>
              </a:rPr>
              <a:t>adalah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nilai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pasar </a:t>
            </a:r>
            <a:r>
              <a:rPr sz="2900" dirty="0">
                <a:latin typeface="Arial" pitchFamily="34" charset="0"/>
                <a:cs typeface="Arial" pitchFamily="34" charset="0"/>
              </a:rPr>
              <a:t>dari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semua output </a:t>
            </a:r>
            <a:r>
              <a:rPr sz="2900" spc="-14" dirty="0">
                <a:latin typeface="Arial" pitchFamily="34" charset="0"/>
                <a:cs typeface="Arial" pitchFamily="34" charset="0"/>
              </a:rPr>
              <a:t>yang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dihasilkan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selama </a:t>
            </a:r>
            <a:r>
              <a:rPr sz="290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satu tahun</a:t>
            </a:r>
            <a:endParaRPr sz="2900" dirty="0">
              <a:latin typeface="Arial" pitchFamily="34" charset="0"/>
              <a:cs typeface="Arial" pitchFamily="34" charset="0"/>
            </a:endParaRPr>
          </a:p>
          <a:p>
            <a:pPr marL="469878" marR="6350" indent="-457178" algn="just">
              <a:lnSpc>
                <a:spcPct val="150100"/>
              </a:lnSpc>
              <a:spcBef>
                <a:spcPts val="655"/>
              </a:spcBef>
              <a:buFont typeface="Wingdings"/>
              <a:buChar char=""/>
              <a:tabLst>
                <a:tab pos="469878" algn="l"/>
              </a:tabLst>
            </a:pPr>
            <a:r>
              <a:rPr sz="2900" spc="-14" dirty="0">
                <a:latin typeface="Arial" pitchFamily="34" charset="0"/>
                <a:cs typeface="Arial" pitchFamily="34" charset="0"/>
              </a:rPr>
              <a:t>Pendapatan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Nasional</a:t>
            </a:r>
            <a:r>
              <a:rPr sz="290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900" i="1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sz="2900" i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i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income</a:t>
            </a:r>
            <a:r>
              <a:rPr sz="2900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2900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latin typeface="Arial" pitchFamily="34" charset="0"/>
                <a:cs typeface="Arial" pitchFamily="34" charset="0"/>
              </a:rPr>
              <a:t>adalah</a:t>
            </a:r>
            <a:r>
              <a:rPr sz="2900" spc="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nilai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20" dirty="0">
                <a:latin typeface="Arial" pitchFamily="34" charset="0"/>
                <a:cs typeface="Arial" pitchFamily="34" charset="0"/>
              </a:rPr>
              <a:t>atas</a:t>
            </a:r>
            <a:r>
              <a:rPr sz="2900" spc="-14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semua</a:t>
            </a:r>
            <a:r>
              <a:rPr sz="290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claim</a:t>
            </a:r>
            <a:r>
              <a:rPr sz="290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latin typeface="Arial" pitchFamily="34" charset="0"/>
                <a:cs typeface="Arial" pitchFamily="34" charset="0"/>
              </a:rPr>
              <a:t>yang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 diakibatkan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oleh </a:t>
            </a:r>
            <a:r>
              <a:rPr sz="2900" spc="-62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produksi</a:t>
            </a:r>
            <a:r>
              <a:rPr sz="29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20" dirty="0">
                <a:latin typeface="Arial" pitchFamily="34" charset="0"/>
                <a:cs typeface="Arial" pitchFamily="34" charset="0"/>
              </a:rPr>
              <a:t>atau</a:t>
            </a:r>
            <a:r>
              <a:rPr sz="2900" dirty="0">
                <a:latin typeface="Arial" pitchFamily="34" charset="0"/>
                <a:cs typeface="Arial" pitchFamily="34" charset="0"/>
              </a:rPr>
              <a:t> output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tersebut.</a:t>
            </a:r>
            <a:endParaRPr sz="2900" dirty="0">
              <a:latin typeface="Arial" pitchFamily="34" charset="0"/>
              <a:cs typeface="Arial" pitchFamily="34" charset="0"/>
            </a:endParaRPr>
          </a:p>
          <a:p>
            <a:pPr marL="469878" indent="-457178" algn="just">
              <a:spcBef>
                <a:spcPts val="2361"/>
              </a:spcBef>
              <a:buFont typeface="Wingdings"/>
              <a:buChar char=""/>
              <a:tabLst>
                <a:tab pos="469878" algn="l"/>
              </a:tabLst>
            </a:pPr>
            <a:r>
              <a:rPr sz="2900" spc="-11" dirty="0">
                <a:latin typeface="Arial" pitchFamily="34" charset="0"/>
                <a:cs typeface="Arial" pitchFamily="34" charset="0"/>
              </a:rPr>
              <a:t>Kaidah</a:t>
            </a:r>
            <a:r>
              <a:rPr sz="29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akuntansi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900" b="1" spc="-11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sz="2900" b="1" spc="20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11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sz="2900" b="1" spc="5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900" b="1" spc="20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11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sz="2900" b="1" spc="20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5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Income</a:t>
            </a:r>
            <a:r>
              <a:rPr sz="2900" b="1" spc="11" dirty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sz="2900" b="1" spc="14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sz="2900" b="1" spc="25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5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sz="2900" b="1" spc="-14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1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sz="2900" b="1" spc="39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z="2900" b="1" spc="14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5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sz="2900" b="1" spc="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spc="-14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900" b="1" spc="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sama)</a:t>
            </a:r>
            <a:endParaRPr sz="2900" dirty="0">
              <a:latin typeface="Arial" pitchFamily="34" charset="0"/>
              <a:cs typeface="Arial" pitchFamily="34" charset="0"/>
            </a:endParaRPr>
          </a:p>
          <a:p>
            <a:pPr marL="469878" marR="5080" indent="-457178" algn="just">
              <a:lnSpc>
                <a:spcPct val="150100"/>
              </a:lnSpc>
              <a:spcBef>
                <a:spcPts val="661"/>
              </a:spcBef>
              <a:buFont typeface="Wingdings"/>
              <a:buChar char=""/>
              <a:tabLst>
                <a:tab pos="469878" algn="l"/>
              </a:tabLst>
            </a:pPr>
            <a:r>
              <a:rPr sz="2900" spc="-1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sz="2900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nasional</a:t>
            </a:r>
            <a:r>
              <a:rPr sz="290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latin typeface="Arial" pitchFamily="34" charset="0"/>
                <a:cs typeface="Arial" pitchFamily="34" charset="0"/>
              </a:rPr>
              <a:t>menekankan</a:t>
            </a:r>
            <a:r>
              <a:rPr sz="2900" spc="60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perhatian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pada</a:t>
            </a:r>
            <a:r>
              <a:rPr sz="2900" dirty="0"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sz="2900" dirty="0">
                <a:latin typeface="Arial" pitchFamily="34" charset="0"/>
                <a:cs typeface="Arial" pitchFamily="34" charset="0"/>
              </a:rPr>
              <a:t>,</a:t>
            </a:r>
            <a:r>
              <a:rPr sz="2900" spc="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sendangkan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pendapatan</a:t>
            </a:r>
            <a:r>
              <a:rPr sz="29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nasional </a:t>
            </a:r>
            <a:r>
              <a:rPr sz="29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menekankan</a:t>
            </a:r>
            <a:r>
              <a:rPr sz="2900" spc="-61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latin typeface="Arial" pitchFamily="34" charset="0"/>
                <a:cs typeface="Arial" pitchFamily="34" charset="0"/>
              </a:rPr>
              <a:t>perhatian</a:t>
            </a:r>
            <a:r>
              <a:rPr sz="29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latin typeface="Arial" pitchFamily="34" charset="0"/>
                <a:cs typeface="Arial" pitchFamily="34" charset="0"/>
              </a:rPr>
              <a:t>pada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pendapatan</a:t>
            </a:r>
            <a:r>
              <a:rPr sz="2900" spc="-3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4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900" spc="-1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diperoleh</a:t>
            </a:r>
            <a:r>
              <a:rPr sz="2900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sz="2900" spc="-14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sz="29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sz="2900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11" dirty="0">
                <a:latin typeface="Arial" pitchFamily="34" charset="0"/>
                <a:cs typeface="Arial" pitchFamily="34" charset="0"/>
              </a:rPr>
              <a:t>tersebut.</a:t>
            </a:r>
            <a:endParaRPr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Inflationary gap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gency FB" pitchFamily="34" charset="0"/>
              </a:rPr>
              <a:t>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00300"/>
            <a:ext cx="8382000" cy="6743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300" dirty="0" err="1">
                <a:effectLst/>
              </a:rPr>
              <a:t>Jika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full employment </a:t>
            </a:r>
            <a:r>
              <a:rPr lang="en-US" sz="4300" dirty="0" err="1">
                <a:effectLst/>
              </a:rPr>
              <a:t>pengeluaran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agregate</a:t>
            </a:r>
            <a:r>
              <a:rPr lang="en-US" sz="4300" dirty="0">
                <a:effectLst/>
              </a:rPr>
              <a:t> (AE) yang </a:t>
            </a:r>
            <a:r>
              <a:rPr lang="en-US" sz="4300" dirty="0" err="1">
                <a:effectLst/>
              </a:rPr>
              <a:t>terdiri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(C+I) </a:t>
            </a:r>
            <a:r>
              <a:rPr lang="en-US" sz="4300" dirty="0" err="1">
                <a:effectLst/>
              </a:rPr>
              <a:t>lebih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besar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output (Y) </a:t>
            </a:r>
            <a:r>
              <a:rPr lang="en-US" sz="4300" dirty="0" err="1">
                <a:effectLst/>
              </a:rPr>
              <a:t>maka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harga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cenderung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naik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sehingga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terjadi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gejala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kesenjangan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inflasi</a:t>
            </a:r>
            <a:r>
              <a:rPr lang="en-US" sz="4300" dirty="0">
                <a:effectLst/>
              </a:rPr>
              <a:t> (inflationary gap/IG)</a:t>
            </a:r>
          </a:p>
          <a:p>
            <a:pPr eaLnBrk="1" hangingPunct="1">
              <a:lnSpc>
                <a:spcPct val="80000"/>
              </a:lnSpc>
            </a:pPr>
            <a:r>
              <a:rPr lang="en-US" sz="4500" dirty="0">
                <a:solidFill>
                  <a:srgbClr val="FFFF00"/>
                </a:solidFill>
                <a:effectLst/>
                <a:latin typeface="Agency FB" pitchFamily="34" charset="0"/>
              </a:rPr>
              <a:t>Inflationary gap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akan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terjadi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jika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pendapatan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nasional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keseimbangan</a:t>
            </a:r>
            <a:r>
              <a:rPr lang="en-US" sz="4300" dirty="0">
                <a:effectLst/>
              </a:rPr>
              <a:t> (Y</a:t>
            </a:r>
            <a:r>
              <a:rPr lang="en-US" sz="4300" baseline="-25000" dirty="0">
                <a:effectLst/>
              </a:rPr>
              <a:t>E</a:t>
            </a:r>
            <a:r>
              <a:rPr lang="en-US" sz="4300" dirty="0">
                <a:effectLst/>
              </a:rPr>
              <a:t>) </a:t>
            </a:r>
            <a:r>
              <a:rPr lang="en-US" sz="4300" dirty="0" err="1">
                <a:effectLst/>
              </a:rPr>
              <a:t>adalah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lebih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besar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Pendapatan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nasional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full employment (</a:t>
            </a:r>
            <a:r>
              <a:rPr lang="en-US" sz="4300" dirty="0" smtClean="0">
                <a:effectLst/>
              </a:rPr>
              <a:t>Y</a:t>
            </a:r>
            <a:r>
              <a:rPr lang="en-US" sz="4300" baseline="-25000" dirty="0" smtClean="0">
                <a:effectLst/>
              </a:rPr>
              <a:t>F</a:t>
            </a:r>
            <a:r>
              <a:rPr lang="en-US" sz="4300" dirty="0" smtClean="0">
                <a:effectLst/>
              </a:rPr>
              <a:t>)</a:t>
            </a:r>
            <a:endParaRPr lang="en-US" sz="4300" dirty="0">
              <a:effectLst/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effectLst/>
              </a:rPr>
              <a:t>.</a:t>
            </a:r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V="1">
            <a:off x="10058400" y="30861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10058400" y="72009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10058400" y="3200400"/>
            <a:ext cx="5791200" cy="4000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V="1">
            <a:off x="10058400" y="4457700"/>
            <a:ext cx="5943600" cy="1828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10058400" y="3771900"/>
            <a:ext cx="5943600" cy="17145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14325600" y="42291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12344400" y="4800600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9417057" y="2621759"/>
            <a:ext cx="1979622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 dirty="0">
                <a:latin typeface="Garamond" pitchFamily="18" charset="0"/>
              </a:rPr>
              <a:t>C, I,  (AE)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16122650" y="7308057"/>
            <a:ext cx="573403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1855452" y="7193757"/>
            <a:ext cx="725689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</a:t>
            </a:r>
            <a:r>
              <a:rPr lang="en-US" sz="2900" baseline="-25000">
                <a:latin typeface="Garamond" pitchFamily="18" charset="0"/>
              </a:rPr>
              <a:t>F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13989052" y="7193757"/>
            <a:ext cx="749734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</a:t>
            </a:r>
            <a:r>
              <a:rPr lang="en-US" sz="2900" baseline="-25000">
                <a:latin typeface="Garamond" pitchFamily="18" charset="0"/>
              </a:rPr>
              <a:t>E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15513055" y="2736057"/>
            <a:ext cx="1514367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 = AE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6002000" y="3429000"/>
            <a:ext cx="101262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AE</a:t>
            </a:r>
            <a:r>
              <a:rPr lang="en-US" sz="2900" baseline="-25000">
                <a:latin typeface="Garamond" pitchFamily="18" charset="0"/>
              </a:rPr>
              <a:t>E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6002000" y="4114800"/>
            <a:ext cx="988582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AE</a:t>
            </a:r>
            <a:r>
              <a:rPr lang="en-US" sz="2900" baseline="-25000">
                <a:latin typeface="Garamond" pitchFamily="18" charset="0"/>
              </a:rPr>
              <a:t>F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9569450" y="6965157"/>
            <a:ext cx="504475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0</a:t>
            </a:r>
          </a:p>
        </p:txBody>
      </p:sp>
      <p:sp>
        <p:nvSpPr>
          <p:cNvPr id="20500" name="AutoShape 21"/>
          <p:cNvSpPr>
            <a:spLocks/>
          </p:cNvSpPr>
          <p:nvPr/>
        </p:nvSpPr>
        <p:spPr bwMode="auto">
          <a:xfrm>
            <a:off x="12039600" y="4914900"/>
            <a:ext cx="1524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63279" tIns="81642" rIns="163279" bIns="81642" anchor="ctr"/>
          <a:lstStyle/>
          <a:p>
            <a:pPr algn="ctr"/>
            <a:endParaRPr lang="id-ID" sz="14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11245852" y="5103025"/>
            <a:ext cx="58943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Garamond" pitchFamily="18" charset="0"/>
              </a:rPr>
              <a:t>IG</a:t>
            </a:r>
          </a:p>
        </p:txBody>
      </p:sp>
      <p:sp>
        <p:nvSpPr>
          <p:cNvPr id="22" name="Oval 21"/>
          <p:cNvSpPr/>
          <p:nvPr/>
        </p:nvSpPr>
        <p:spPr>
          <a:xfrm>
            <a:off x="12258676" y="5505455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2258676" y="4757743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0800" y="8420100"/>
            <a:ext cx="6059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IG  </a:t>
            </a:r>
            <a:r>
              <a:rPr lang="id-ID" sz="3200" b="1" dirty="0" smtClean="0">
                <a:latin typeface="Arial Narrow"/>
                <a:cs typeface="Arial" pitchFamily="34" charset="0"/>
              </a:rPr>
              <a:t>→ 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Ye </a:t>
            </a:r>
            <a:r>
              <a:rPr lang="id-ID" sz="3200" b="1" dirty="0">
                <a:latin typeface="Arial" pitchFamily="34" charset="0"/>
                <a:cs typeface="Arial" pitchFamily="34" charset="0"/>
              </a:rPr>
              <a:t>&gt;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Yf  atau AE</a:t>
            </a:r>
            <a:r>
              <a:rPr lang="id-ID" sz="32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 &gt; AE</a:t>
            </a:r>
            <a:r>
              <a:rPr lang="id-ID" sz="3200" b="1" baseline="-25000" dirty="0" smtClean="0">
                <a:latin typeface="Arial" pitchFamily="34" charset="0"/>
                <a:cs typeface="Arial" pitchFamily="34" charset="0"/>
              </a:rPr>
              <a:t>F</a:t>
            </a:r>
            <a:endParaRPr lang="id-ID" sz="32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01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Deflationary gap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00300"/>
            <a:ext cx="8382000" cy="6743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300" dirty="0" err="1">
                <a:effectLst/>
              </a:rPr>
              <a:t>Jika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full employment </a:t>
            </a:r>
            <a:r>
              <a:rPr lang="en-US" sz="4300" dirty="0" err="1">
                <a:effectLst/>
              </a:rPr>
              <a:t>pengeluaran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agregate</a:t>
            </a:r>
            <a:r>
              <a:rPr lang="en-US" sz="4300" dirty="0">
                <a:effectLst/>
              </a:rPr>
              <a:t> (AE) yang </a:t>
            </a:r>
            <a:r>
              <a:rPr lang="en-US" sz="4300" dirty="0" err="1">
                <a:effectLst/>
              </a:rPr>
              <a:t>terdiri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(C+I+G) </a:t>
            </a:r>
            <a:r>
              <a:rPr lang="en-US" sz="4300" dirty="0" err="1">
                <a:effectLst/>
              </a:rPr>
              <a:t>lebih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kecil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output (Y) </a:t>
            </a:r>
            <a:r>
              <a:rPr lang="en-US" sz="4300" dirty="0" err="1">
                <a:effectLst/>
              </a:rPr>
              <a:t>maka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pendapatan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cenderung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turun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sehingga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terjadi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gejala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kesenjangan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deflasi</a:t>
            </a:r>
            <a:r>
              <a:rPr lang="en-US" sz="4300" dirty="0">
                <a:effectLst/>
              </a:rPr>
              <a:t> (deflationary gap/DG)</a:t>
            </a:r>
          </a:p>
          <a:p>
            <a:pPr eaLnBrk="1" hangingPunct="1">
              <a:lnSpc>
                <a:spcPct val="80000"/>
              </a:lnSpc>
            </a:pPr>
            <a:r>
              <a:rPr lang="en-US" sz="4500" dirty="0">
                <a:solidFill>
                  <a:srgbClr val="FFFF00"/>
                </a:solidFill>
                <a:effectLst/>
                <a:latin typeface="Agency FB" pitchFamily="34" charset="0"/>
              </a:rPr>
              <a:t>Deflationary gap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akan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terjadi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jika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pendapatan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nasional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keseimbangan</a:t>
            </a:r>
            <a:r>
              <a:rPr lang="en-US" sz="4300" dirty="0">
                <a:effectLst/>
              </a:rPr>
              <a:t> (YE) </a:t>
            </a:r>
            <a:r>
              <a:rPr lang="en-US" sz="4300" dirty="0" err="1">
                <a:effectLst/>
              </a:rPr>
              <a:t>adalah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lebih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kecil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dari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Pendapatan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nasional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pada</a:t>
            </a:r>
            <a:r>
              <a:rPr lang="en-US" sz="4300" dirty="0">
                <a:effectLst/>
              </a:rPr>
              <a:t> </a:t>
            </a:r>
            <a:r>
              <a:rPr lang="en-US" sz="4300" dirty="0" err="1">
                <a:effectLst/>
              </a:rPr>
              <a:t>saat</a:t>
            </a:r>
            <a:r>
              <a:rPr lang="en-US" sz="4300" dirty="0">
                <a:effectLst/>
              </a:rPr>
              <a:t> full employment (YFE)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>
                <a:effectLst/>
              </a:rPr>
              <a:t>.</a:t>
            </a: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flipV="1">
            <a:off x="10058400" y="30861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10058400" y="72009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 flipV="1">
            <a:off x="10058400" y="3200400"/>
            <a:ext cx="5791200" cy="4000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V="1">
            <a:off x="10058400" y="4457700"/>
            <a:ext cx="5943600" cy="1828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10058400" y="3771900"/>
            <a:ext cx="5943600" cy="17145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14325600" y="42291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12344400" y="4800600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79" tIns="81642" rIns="163279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9417057" y="2621759"/>
            <a:ext cx="1979622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C, I,  (AE)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122650" y="7308057"/>
            <a:ext cx="573403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855452" y="7193757"/>
            <a:ext cx="83629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YE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3989057" y="7193757"/>
            <a:ext cx="106552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YFE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513055" y="2736057"/>
            <a:ext cx="1514367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Y = AE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6002000" y="3429000"/>
            <a:ext cx="988582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AE</a:t>
            </a:r>
            <a:r>
              <a:rPr lang="en-US" sz="2900" baseline="-25000">
                <a:latin typeface="Garamond" pitchFamily="18" charset="0"/>
              </a:rPr>
              <a:t>F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6002000" y="4114800"/>
            <a:ext cx="1012626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AE</a:t>
            </a:r>
            <a:r>
              <a:rPr lang="en-US" sz="2900" baseline="-25000">
                <a:latin typeface="Garamond" pitchFamily="18" charset="0"/>
              </a:rPr>
              <a:t>E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569450" y="6965157"/>
            <a:ext cx="504475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0</a:t>
            </a:r>
          </a:p>
        </p:txBody>
      </p:sp>
      <p:sp>
        <p:nvSpPr>
          <p:cNvPr id="172054" name="AutoShape 22"/>
          <p:cNvSpPr>
            <a:spLocks/>
          </p:cNvSpPr>
          <p:nvPr/>
        </p:nvSpPr>
        <p:spPr bwMode="auto">
          <a:xfrm>
            <a:off x="14478000" y="4229100"/>
            <a:ext cx="152400" cy="685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lIns="163279" tIns="81642" rIns="163279" bIns="81642" anchor="ctr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14598652" y="4188625"/>
            <a:ext cx="679202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79" tIns="81642" rIns="163279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Garamond" pitchFamily="18" charset="0"/>
              </a:rPr>
              <a:t>DG</a:t>
            </a:r>
          </a:p>
        </p:txBody>
      </p:sp>
      <p:sp>
        <p:nvSpPr>
          <p:cNvPr id="22" name="Oval 21"/>
          <p:cNvSpPr/>
          <p:nvPr/>
        </p:nvSpPr>
        <p:spPr>
          <a:xfrm>
            <a:off x="14214476" y="4907762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4214476" y="4205293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9" tIns="81642" rIns="163279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06867" y="8420100"/>
            <a:ext cx="6101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DG  </a:t>
            </a:r>
            <a:r>
              <a:rPr lang="id-ID" sz="3200" b="1" dirty="0">
                <a:latin typeface="Arial Narrow"/>
                <a:cs typeface="Arial" pitchFamily="34" charset="0"/>
              </a:rPr>
              <a:t>→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Ye &lt; Yf  atau AE</a:t>
            </a:r>
            <a:r>
              <a:rPr lang="id-ID" sz="32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 &lt; AE</a:t>
            </a:r>
            <a:r>
              <a:rPr lang="id-ID" sz="3200" b="1" baseline="-25000" dirty="0" smtClean="0">
                <a:latin typeface="Arial" pitchFamily="34" charset="0"/>
                <a:cs typeface="Arial" pitchFamily="34" charset="0"/>
              </a:rPr>
              <a:t>F</a:t>
            </a:r>
            <a:endParaRPr lang="id-ID" sz="32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8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11957"/>
            <a:ext cx="16459200" cy="1150143"/>
          </a:xfrm>
          <a:ln cap="flat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latin typeface="Stencil" pitchFamily="82" charset="0"/>
              </a:rPr>
              <a:t>Latihan</a:t>
            </a:r>
            <a:r>
              <a:rPr lang="en-US" dirty="0" smtClean="0">
                <a:solidFill>
                  <a:srgbClr val="FFFF00"/>
                </a:solidFill>
                <a:latin typeface="Stencil" pitchFamily="82" charset="0"/>
              </a:rPr>
              <a:t> 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90700"/>
            <a:ext cx="16916400" cy="6743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300" dirty="0">
                <a:effectLst/>
              </a:rPr>
              <a:t> </a:t>
            </a:r>
            <a:r>
              <a:rPr lang="en-GB" sz="4000" dirty="0" err="1">
                <a:effectLst/>
              </a:rPr>
              <a:t>Diketahui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fungsi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konsumsi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dan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investasi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dari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suatu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perekonomian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sederhana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sebagai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berikut</a:t>
            </a:r>
            <a:r>
              <a:rPr lang="en-GB" sz="4000" dirty="0">
                <a:effectLst/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     </a:t>
            </a:r>
            <a:r>
              <a:rPr lang="en-GB" sz="4000" dirty="0" err="1">
                <a:effectLst/>
              </a:rPr>
              <a:t>Konsumsi</a:t>
            </a:r>
            <a:r>
              <a:rPr lang="en-GB" sz="4000" dirty="0">
                <a:effectLst/>
              </a:rPr>
              <a:t>       :    C  =   200 + 0,80 Y </a:t>
            </a:r>
            <a:r>
              <a:rPr lang="id-ID" sz="4000" dirty="0">
                <a:effectLst/>
              </a:rPr>
              <a:t> </a:t>
            </a:r>
            <a:r>
              <a:rPr lang="id-ID" sz="4000" dirty="0" smtClean="0">
                <a:effectLst/>
              </a:rPr>
              <a:t>   S = -200 + (1-0,8)Y = -200 + 0,2 Y </a:t>
            </a:r>
            <a:endParaRPr lang="en-GB" sz="4000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     </a:t>
            </a:r>
            <a:r>
              <a:rPr lang="en-GB" sz="4000" dirty="0" err="1">
                <a:effectLst/>
              </a:rPr>
              <a:t>Investasi</a:t>
            </a:r>
            <a:r>
              <a:rPr lang="en-GB" sz="4000" dirty="0">
                <a:effectLst/>
              </a:rPr>
              <a:t>         :    I  =    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</a:t>
            </a:r>
            <a:r>
              <a:rPr lang="en-GB" sz="4000" dirty="0" err="1">
                <a:effectLst/>
              </a:rPr>
              <a:t>Pertanyaan</a:t>
            </a:r>
            <a:r>
              <a:rPr lang="en-GB" sz="4000" dirty="0">
                <a:effectLst/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a. </a:t>
            </a:r>
            <a:r>
              <a:rPr lang="en-GB" sz="4000" dirty="0" err="1">
                <a:effectLst/>
              </a:rPr>
              <a:t>Berapa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besarnya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pendapatan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nasional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keseimbangan</a:t>
            </a:r>
            <a:r>
              <a:rPr lang="en-GB" sz="4000" dirty="0">
                <a:effectLst/>
              </a:rPr>
              <a:t>  </a:t>
            </a:r>
            <a:r>
              <a:rPr lang="id-ID" sz="4000" dirty="0">
                <a:effectLst/>
              </a:rPr>
              <a:t>Y</a:t>
            </a:r>
            <a:r>
              <a:rPr lang="id-ID" sz="4000" dirty="0" smtClean="0">
                <a:effectLst/>
              </a:rPr>
              <a:t>=</a:t>
            </a:r>
            <a:r>
              <a:rPr lang="en-GB" sz="4000" dirty="0" smtClean="0">
                <a:effectLst/>
              </a:rPr>
              <a:t> </a:t>
            </a:r>
            <a:r>
              <a:rPr lang="en-GB" sz="4000" dirty="0">
                <a:effectLst/>
              </a:rPr>
              <a:t>C  = </a:t>
            </a:r>
            <a:r>
              <a:rPr lang="en-GB" sz="4000" dirty="0" smtClean="0">
                <a:effectLst/>
              </a:rPr>
              <a:t> </a:t>
            </a:r>
            <a:r>
              <a:rPr lang="en-GB" sz="4000" dirty="0">
                <a:effectLst/>
              </a:rPr>
              <a:t>200 + 0,80 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    </a:t>
            </a:r>
            <a:r>
              <a:rPr lang="en-GB" sz="4000" dirty="0" err="1">
                <a:effectLst/>
              </a:rPr>
              <a:t>sebelum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ada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investasi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dan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setelah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adanya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investasi</a:t>
            </a:r>
            <a:r>
              <a:rPr lang="en-GB" sz="4000" dirty="0">
                <a:effectLst/>
              </a:rPr>
              <a:t> </a:t>
            </a:r>
            <a:r>
              <a:rPr lang="en-GB" sz="4000" dirty="0" smtClean="0">
                <a:effectLst/>
              </a:rPr>
              <a:t>?</a:t>
            </a:r>
            <a:r>
              <a:rPr lang="id-ID" sz="4000" dirty="0" smtClean="0">
                <a:effectLst/>
              </a:rPr>
              <a:t>   Y = 200 +0,8 Y + 100 </a:t>
            </a:r>
            <a:endParaRPr lang="en-GB" sz="4000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b. “</a:t>
            </a:r>
            <a:r>
              <a:rPr lang="en-GB" sz="4000" i="1" dirty="0">
                <a:effectLst/>
              </a:rPr>
              <a:t>Gap</a:t>
            </a:r>
            <a:r>
              <a:rPr lang="en-GB" sz="4000" dirty="0">
                <a:effectLst/>
              </a:rPr>
              <a:t>” </a:t>
            </a:r>
            <a:r>
              <a:rPr lang="en-GB" sz="4000" dirty="0" err="1">
                <a:effectLst/>
              </a:rPr>
              <a:t>apakah</a:t>
            </a:r>
            <a:r>
              <a:rPr lang="en-GB" sz="4000" dirty="0">
                <a:effectLst/>
              </a:rPr>
              <a:t> yang </a:t>
            </a:r>
            <a:r>
              <a:rPr lang="en-GB" sz="4000" dirty="0" err="1">
                <a:effectLst/>
              </a:rPr>
              <a:t>terjadi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dan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berapa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besarnya</a:t>
            </a:r>
            <a:r>
              <a:rPr lang="en-GB" sz="4000" dirty="0">
                <a:effectLst/>
              </a:rPr>
              <a:t> </a:t>
            </a:r>
            <a:r>
              <a:rPr lang="en-GB" sz="4000" i="1" dirty="0">
                <a:effectLst/>
              </a:rPr>
              <a:t>gap</a:t>
            </a:r>
            <a:r>
              <a:rPr lang="en-GB" sz="40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    </a:t>
            </a:r>
            <a:r>
              <a:rPr lang="en-GB" sz="4000" dirty="0" err="1">
                <a:effectLst/>
              </a:rPr>
              <a:t>tersebut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seandainya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kapasitas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produksi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pada</a:t>
            </a:r>
            <a:r>
              <a:rPr lang="en-GB" sz="4000" dirty="0">
                <a:effectLst/>
              </a:rPr>
              <a:t> </a:t>
            </a:r>
            <a:r>
              <a:rPr lang="en-GB" sz="4000" i="1" dirty="0">
                <a:effectLst/>
              </a:rPr>
              <a:t>full employment</a:t>
            </a:r>
            <a:r>
              <a:rPr lang="en-GB" sz="40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     </a:t>
            </a:r>
            <a:r>
              <a:rPr lang="en-GB" sz="4000" dirty="0" err="1">
                <a:effectLst/>
              </a:rPr>
              <a:t>adalah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sebesar</a:t>
            </a:r>
            <a:r>
              <a:rPr lang="en-GB" sz="4000" dirty="0">
                <a:effectLst/>
              </a:rPr>
              <a:t> 1400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effectLst/>
              </a:rPr>
              <a:t>    c.  </a:t>
            </a:r>
            <a:r>
              <a:rPr lang="en-GB" sz="4000" dirty="0" err="1">
                <a:effectLst/>
              </a:rPr>
              <a:t>Gambarkan</a:t>
            </a:r>
            <a:r>
              <a:rPr lang="en-GB" sz="4000" dirty="0">
                <a:effectLst/>
              </a:rPr>
              <a:t> </a:t>
            </a:r>
            <a:r>
              <a:rPr lang="en-GB" sz="4000" dirty="0" err="1">
                <a:effectLst/>
              </a:rPr>
              <a:t>kurvanya</a:t>
            </a:r>
            <a:r>
              <a:rPr lang="en-GB" sz="4000" dirty="0">
                <a:effectLst/>
              </a:rPr>
              <a:t> !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14751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400" dirty="0" err="1">
                <a:solidFill>
                  <a:srgbClr val="FFFF00"/>
                </a:solidFill>
                <a:latin typeface="Britannic Bold" pitchFamily="34" charset="0"/>
              </a:rPr>
              <a:t>Perekonomian</a:t>
            </a:r>
            <a: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  <a:t> 3 </a:t>
            </a:r>
            <a:r>
              <a:rPr lang="en-US" sz="6400" dirty="0" err="1">
                <a:solidFill>
                  <a:srgbClr val="FFFF00"/>
                </a:solidFill>
                <a:latin typeface="Britannic Bold" pitchFamily="34" charset="0"/>
              </a:rPr>
              <a:t>Sektor</a:t>
            </a:r>
            <a: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  <a:t/>
            </a:r>
            <a:b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  <a:t> (</a:t>
            </a:r>
            <a:r>
              <a:rPr lang="en-US" sz="6400" dirty="0" err="1">
                <a:solidFill>
                  <a:srgbClr val="FFFF00"/>
                </a:solidFill>
                <a:latin typeface="Britannic Bold" pitchFamily="34" charset="0"/>
              </a:rPr>
              <a:t>Perekonomian</a:t>
            </a:r>
            <a: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id-ID" sz="6400" dirty="0">
                <a:solidFill>
                  <a:srgbClr val="FFFF00"/>
                </a:solidFill>
                <a:latin typeface="Britannic Bold" pitchFamily="34" charset="0"/>
              </a:rPr>
              <a:t>T</a:t>
            </a:r>
            <a:r>
              <a:rPr lang="en-US" sz="6400" dirty="0" err="1">
                <a:solidFill>
                  <a:srgbClr val="FFFF00"/>
                </a:solidFill>
                <a:latin typeface="Britannic Bold" pitchFamily="34" charset="0"/>
              </a:rPr>
              <a:t>ertutup</a:t>
            </a:r>
            <a:r>
              <a:rPr lang="en-US" sz="6400" dirty="0">
                <a:solidFill>
                  <a:srgbClr val="FFFF00"/>
                </a:solidFill>
                <a:latin typeface="Britannic Bold" pitchFamily="34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7945"/>
            <a:ext cx="14478000" cy="7269956"/>
          </a:xfrm>
          <a:ln cap="flat">
            <a:prstDash val="dash"/>
          </a:ln>
        </p:spPr>
        <p:txBody>
          <a:bodyPr>
            <a:normAutofit fontScale="92500" lnSpcReduction="10000"/>
          </a:bodyPr>
          <a:lstStyle/>
          <a:p>
            <a:pPr marL="489846" indent="-48984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4300" dirty="0" err="1"/>
              <a:t>Perekonomian</a:t>
            </a:r>
            <a:r>
              <a:rPr lang="en-US" sz="4300" dirty="0"/>
              <a:t> 3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biasa</a:t>
            </a:r>
            <a:r>
              <a:rPr lang="en-US" sz="4300" dirty="0"/>
              <a:t> </a:t>
            </a:r>
            <a:r>
              <a:rPr lang="en-US" sz="4300" dirty="0" err="1"/>
              <a:t>juga</a:t>
            </a:r>
            <a:r>
              <a:rPr lang="en-US" sz="4300" dirty="0"/>
              <a:t> </a:t>
            </a:r>
            <a:r>
              <a:rPr lang="en-US" sz="4300" dirty="0" err="1"/>
              <a:t>disebut</a:t>
            </a:r>
            <a:r>
              <a:rPr lang="en-US" sz="4300" dirty="0"/>
              <a:t> </a:t>
            </a:r>
            <a:r>
              <a:rPr lang="en-US" sz="4300" dirty="0" err="1"/>
              <a:t>dengan</a:t>
            </a:r>
            <a:r>
              <a:rPr lang="en-US" sz="4300" dirty="0"/>
              <a:t> </a:t>
            </a:r>
            <a:r>
              <a:rPr lang="en-US" sz="4300" dirty="0" err="1"/>
              <a:t>perkonomian</a:t>
            </a:r>
            <a:r>
              <a:rPr lang="en-US" sz="4300" dirty="0"/>
              <a:t> </a:t>
            </a:r>
            <a:r>
              <a:rPr lang="en-US" sz="4300" dirty="0" err="1"/>
              <a:t>tertutup</a:t>
            </a:r>
            <a:r>
              <a:rPr lang="en-US" sz="4300" dirty="0"/>
              <a:t>, </a:t>
            </a:r>
            <a:r>
              <a:rPr lang="en-US" sz="4300" dirty="0" err="1"/>
              <a:t>karena</a:t>
            </a:r>
            <a:r>
              <a:rPr lang="en-US" sz="4300" dirty="0"/>
              <a:t> </a:t>
            </a:r>
            <a:r>
              <a:rPr lang="en-US" sz="4300" dirty="0" err="1"/>
              <a:t>tidak</a:t>
            </a:r>
            <a:r>
              <a:rPr lang="en-US" sz="4300" dirty="0"/>
              <a:t> </a:t>
            </a:r>
            <a:r>
              <a:rPr lang="en-US" sz="4300" dirty="0" err="1"/>
              <a:t>ada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luar</a:t>
            </a:r>
            <a:r>
              <a:rPr lang="en-US" sz="4300" dirty="0"/>
              <a:t> </a:t>
            </a:r>
            <a:r>
              <a:rPr lang="en-US" sz="4300" dirty="0" err="1"/>
              <a:t>negeri</a:t>
            </a:r>
            <a:endParaRPr lang="en-US" sz="4300" dirty="0"/>
          </a:p>
          <a:p>
            <a:pPr marL="489846" indent="-48984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4300" dirty="0" err="1"/>
              <a:t>Pelaku</a:t>
            </a:r>
            <a:r>
              <a:rPr lang="en-US" sz="4300" dirty="0"/>
              <a:t> </a:t>
            </a:r>
            <a:r>
              <a:rPr lang="en-US" sz="4300" dirty="0" err="1"/>
              <a:t>ekonomi</a:t>
            </a:r>
            <a:r>
              <a:rPr lang="en-US" sz="4300" dirty="0"/>
              <a:t> </a:t>
            </a:r>
            <a:r>
              <a:rPr lang="en-US" sz="4300" dirty="0" err="1"/>
              <a:t>ada</a:t>
            </a:r>
            <a:r>
              <a:rPr lang="en-US" sz="4300" dirty="0"/>
              <a:t> 3 </a:t>
            </a:r>
            <a:r>
              <a:rPr lang="en-US" sz="4300" dirty="0" err="1"/>
              <a:t>yaitu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rumah</a:t>
            </a:r>
            <a:r>
              <a:rPr lang="en-US" sz="4300" dirty="0"/>
              <a:t> </a:t>
            </a:r>
            <a:r>
              <a:rPr lang="en-US" sz="4300" dirty="0" err="1"/>
              <a:t>tangga</a:t>
            </a:r>
            <a:r>
              <a:rPr lang="en-US" sz="4300" dirty="0"/>
              <a:t>,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perusahaan</a:t>
            </a:r>
            <a:r>
              <a:rPr lang="en-US" sz="4300" dirty="0"/>
              <a:t>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endParaRPr lang="en-US" sz="4300" dirty="0"/>
          </a:p>
          <a:p>
            <a:pPr marL="489846" indent="-48984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4300" dirty="0" err="1"/>
              <a:t>Peranan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r>
              <a:rPr lang="en-US" sz="4300" dirty="0"/>
              <a:t> </a:t>
            </a:r>
            <a:r>
              <a:rPr lang="en-US" sz="4300" dirty="0" err="1"/>
              <a:t>sebagai</a:t>
            </a:r>
            <a:r>
              <a:rPr lang="en-US" sz="4300" dirty="0"/>
              <a:t> </a:t>
            </a:r>
            <a:r>
              <a:rPr lang="en-US" sz="4300" dirty="0" err="1"/>
              <a:t>pemungut</a:t>
            </a:r>
            <a:r>
              <a:rPr lang="en-US" sz="4300" dirty="0"/>
              <a:t> </a:t>
            </a:r>
            <a:r>
              <a:rPr lang="en-US" sz="4300" dirty="0" err="1"/>
              <a:t>pajak</a:t>
            </a:r>
            <a:r>
              <a:rPr lang="en-US" sz="4300" dirty="0"/>
              <a:t> </a:t>
            </a:r>
            <a:r>
              <a:rPr lang="en-US" sz="4300" dirty="0" err="1"/>
              <a:t>akan</a:t>
            </a:r>
            <a:r>
              <a:rPr lang="en-US" sz="4300" dirty="0"/>
              <a:t> </a:t>
            </a:r>
            <a:r>
              <a:rPr lang="en-US" sz="4300" dirty="0" err="1"/>
              <a:t>mempengaruhi</a:t>
            </a:r>
            <a:r>
              <a:rPr lang="en-US" sz="4300" dirty="0"/>
              <a:t> </a:t>
            </a:r>
            <a:r>
              <a:rPr lang="en-US" sz="4300" dirty="0" err="1"/>
              <a:t>konsumsi</a:t>
            </a:r>
            <a:r>
              <a:rPr lang="en-US" sz="4300" dirty="0"/>
              <a:t>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pengeluaran</a:t>
            </a:r>
            <a:r>
              <a:rPr lang="en-US" sz="4300" dirty="0"/>
              <a:t> </a:t>
            </a:r>
            <a:r>
              <a:rPr lang="en-US" sz="4300" dirty="0" err="1"/>
              <a:t>agregat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rumah</a:t>
            </a:r>
            <a:r>
              <a:rPr lang="en-US" sz="4300" dirty="0"/>
              <a:t> </a:t>
            </a:r>
            <a:r>
              <a:rPr lang="en-US" sz="4300" dirty="0" err="1"/>
              <a:t>tangga</a:t>
            </a:r>
            <a:r>
              <a:rPr lang="en-US" sz="4300" dirty="0"/>
              <a:t> </a:t>
            </a:r>
            <a:r>
              <a:rPr lang="en-US" sz="4300" dirty="0" err="1"/>
              <a:t>maupun</a:t>
            </a:r>
            <a:r>
              <a:rPr lang="en-US" sz="4300" dirty="0"/>
              <a:t> </a:t>
            </a:r>
            <a:r>
              <a:rPr lang="en-US" sz="4300" dirty="0" err="1"/>
              <a:t>sektor</a:t>
            </a:r>
            <a:r>
              <a:rPr lang="en-US" sz="4300" dirty="0"/>
              <a:t> </a:t>
            </a:r>
            <a:r>
              <a:rPr lang="en-US" sz="4300" dirty="0" err="1"/>
              <a:t>perusahaan</a:t>
            </a:r>
            <a:endParaRPr lang="en-US" sz="4300" dirty="0"/>
          </a:p>
          <a:p>
            <a:pPr marL="489846" indent="-48984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4300" dirty="0" err="1"/>
              <a:t>Bagi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r>
              <a:rPr lang="en-US" sz="4300" dirty="0"/>
              <a:t> </a:t>
            </a:r>
            <a:r>
              <a:rPr lang="en-US" sz="4300" dirty="0" err="1"/>
              <a:t>adanya</a:t>
            </a:r>
            <a:r>
              <a:rPr lang="en-US" sz="4300" dirty="0"/>
              <a:t> </a:t>
            </a:r>
            <a:r>
              <a:rPr lang="en-US" sz="4300" dirty="0" err="1"/>
              <a:t>pemasukan</a:t>
            </a:r>
            <a:r>
              <a:rPr lang="en-US" sz="4300" dirty="0"/>
              <a:t> </a:t>
            </a:r>
            <a:r>
              <a:rPr lang="en-US" sz="4300" dirty="0" err="1"/>
              <a:t>pajak</a:t>
            </a:r>
            <a:r>
              <a:rPr lang="en-US" sz="4300" dirty="0"/>
              <a:t> </a:t>
            </a:r>
            <a:r>
              <a:rPr lang="en-US" sz="4300" dirty="0" err="1"/>
              <a:t>akan</a:t>
            </a:r>
            <a:r>
              <a:rPr lang="en-US" sz="4300" dirty="0"/>
              <a:t> </a:t>
            </a:r>
            <a:r>
              <a:rPr lang="en-US" sz="4300" dirty="0" err="1"/>
              <a:t>menambah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r>
              <a:rPr lang="en-US" sz="4300" dirty="0"/>
              <a:t>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menaikkan</a:t>
            </a:r>
            <a:r>
              <a:rPr lang="en-US" sz="4300" dirty="0"/>
              <a:t> </a:t>
            </a:r>
            <a:r>
              <a:rPr lang="en-US" sz="4300" dirty="0" err="1"/>
              <a:t>pengeluaran</a:t>
            </a:r>
            <a:r>
              <a:rPr lang="en-US" sz="4300" dirty="0"/>
              <a:t> </a:t>
            </a:r>
            <a:r>
              <a:rPr lang="en-US" sz="4300" dirty="0" err="1"/>
              <a:t>agregat</a:t>
            </a:r>
            <a:endParaRPr lang="en-US" sz="4300" dirty="0"/>
          </a:p>
          <a:p>
            <a:pPr marL="489846" indent="-48984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4300" dirty="0" err="1"/>
              <a:t>Semua</a:t>
            </a:r>
            <a:r>
              <a:rPr lang="en-US" sz="4300" dirty="0"/>
              <a:t> </a:t>
            </a:r>
            <a:r>
              <a:rPr lang="en-US" sz="4300" dirty="0" err="1"/>
              <a:t>perubahan</a:t>
            </a:r>
            <a:r>
              <a:rPr lang="en-US" sz="4300" dirty="0"/>
              <a:t> </a:t>
            </a:r>
            <a:r>
              <a:rPr lang="en-US" sz="4300" dirty="0" err="1"/>
              <a:t>diatas</a:t>
            </a:r>
            <a:r>
              <a:rPr lang="en-US" sz="4300" dirty="0"/>
              <a:t> </a:t>
            </a:r>
            <a:r>
              <a:rPr lang="en-US" sz="4300" dirty="0" err="1"/>
              <a:t>akan</a:t>
            </a:r>
            <a:r>
              <a:rPr lang="en-US" sz="4300" dirty="0"/>
              <a:t> </a:t>
            </a:r>
            <a:r>
              <a:rPr lang="en-US" sz="4300" dirty="0" err="1"/>
              <a:t>berpengaruh</a:t>
            </a:r>
            <a:r>
              <a:rPr lang="en-US" sz="4300" dirty="0"/>
              <a:t> </a:t>
            </a:r>
            <a:r>
              <a:rPr lang="en-US" sz="4300" dirty="0" err="1"/>
              <a:t>dalam</a:t>
            </a:r>
            <a:r>
              <a:rPr lang="en-US" sz="4300" dirty="0"/>
              <a:t> </a:t>
            </a:r>
            <a:r>
              <a:rPr lang="en-US" sz="4300" dirty="0" err="1"/>
              <a:t>penentuan</a:t>
            </a:r>
            <a:r>
              <a:rPr lang="en-US" sz="4300" dirty="0"/>
              <a:t> </a:t>
            </a:r>
            <a:r>
              <a:rPr lang="en-US" sz="4300" dirty="0" err="1"/>
              <a:t>keseimbangan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</a:t>
            </a:r>
            <a:r>
              <a:rPr lang="en-US" sz="4300" dirty="0" err="1"/>
              <a:t>nasional</a:t>
            </a:r>
            <a:endParaRPr lang="en-US" sz="4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09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99CC"/>
                </a:solidFill>
                <a:latin typeface="Britannic Bold" pitchFamily="34" charset="0"/>
              </a:rPr>
              <a:t>Arus</a:t>
            </a:r>
            <a:r>
              <a:rPr lang="en-US" dirty="0" smtClean="0">
                <a:solidFill>
                  <a:srgbClr val="FF99CC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FF99CC"/>
                </a:solidFill>
                <a:latin typeface="Britannic Bold" pitchFamily="34" charset="0"/>
              </a:rPr>
              <a:t>Lingkar</a:t>
            </a:r>
            <a:r>
              <a:rPr lang="en-US" dirty="0" smtClean="0">
                <a:solidFill>
                  <a:srgbClr val="FF99CC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FF99CC"/>
                </a:solidFill>
                <a:latin typeface="Britannic Bold" pitchFamily="34" charset="0"/>
              </a:rPr>
              <a:t>Perekonomian</a:t>
            </a:r>
            <a:r>
              <a:rPr lang="id-ID" dirty="0" smtClean="0">
                <a:solidFill>
                  <a:srgbClr val="FF99CC"/>
                </a:solidFill>
                <a:latin typeface="Britannic Bold" pitchFamily="34" charset="0"/>
              </a:rPr>
              <a:t/>
            </a:r>
            <a:br>
              <a:rPr lang="id-ID" dirty="0" smtClean="0">
                <a:solidFill>
                  <a:srgbClr val="FF99CC"/>
                </a:solidFill>
                <a:latin typeface="Britannic Bold" pitchFamily="34" charset="0"/>
              </a:rPr>
            </a:br>
            <a:r>
              <a:rPr lang="en-US" dirty="0" smtClean="0">
                <a:solidFill>
                  <a:srgbClr val="FF99CC"/>
                </a:solidFill>
                <a:latin typeface="Britannic Bold" pitchFamily="34" charset="0"/>
              </a:rPr>
              <a:t> 3 </a:t>
            </a:r>
            <a:r>
              <a:rPr lang="en-US" dirty="0" err="1" smtClean="0">
                <a:solidFill>
                  <a:srgbClr val="FF99CC"/>
                </a:solidFill>
                <a:latin typeface="Britannic Bold" pitchFamily="34" charset="0"/>
              </a:rPr>
              <a:t>Sektor</a:t>
            </a:r>
            <a:endParaRPr lang="en-US" dirty="0" smtClean="0">
              <a:solidFill>
                <a:srgbClr val="FF99CC"/>
              </a:solidFill>
              <a:latin typeface="Britannic Bold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6705600" y="2743200"/>
            <a:ext cx="4419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Garamond" pitchFamily="18" charset="0"/>
              </a:rPr>
              <a:t>Pasar</a:t>
            </a: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aramond" pitchFamily="18" charset="0"/>
              </a:rPr>
              <a:t>Faktor</a:t>
            </a: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aramond" pitchFamily="18" charset="0"/>
              </a:rPr>
              <a:t>Produksi</a:t>
            </a:r>
            <a:endParaRPr lang="en-US" sz="36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705600" y="3543300"/>
            <a:ext cx="44196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900">
                <a:solidFill>
                  <a:srgbClr val="800000"/>
                </a:solidFill>
                <a:latin typeface="Garamond" pitchFamily="18" charset="0"/>
              </a:rPr>
              <a:t>PENDAPATAN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6705600" y="4457700"/>
            <a:ext cx="44196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100">
                <a:solidFill>
                  <a:srgbClr val="FFFF00"/>
                </a:solidFill>
                <a:latin typeface="Garamond" pitchFamily="18" charset="0"/>
              </a:rPr>
              <a:t>LEMBAGA KEUANGAN</a:t>
            </a:r>
          </a:p>
          <a:p>
            <a:pPr algn="ctr"/>
            <a:r>
              <a:rPr lang="en-US" sz="2100">
                <a:solidFill>
                  <a:srgbClr val="FFFF00"/>
                </a:solidFill>
                <a:latin typeface="Garamond" pitchFamily="18" charset="0"/>
              </a:rPr>
              <a:t>PASAR MODAL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6705600" y="6057900"/>
            <a:ext cx="4419600" cy="457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Garamond" pitchFamily="18" charset="0"/>
              </a:rPr>
              <a:t>PENGELUARAN KONSUMSI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6705600" y="6858000"/>
            <a:ext cx="4419600" cy="457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900">
                <a:solidFill>
                  <a:schemeClr val="bg1"/>
                </a:solidFill>
                <a:latin typeface="Garamond" pitchFamily="18" charset="0"/>
              </a:rPr>
              <a:t>Pasar Barang dan Jasa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6705600" y="7772400"/>
            <a:ext cx="4419600" cy="5715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PEMERINTAH</a:t>
            </a:r>
          </a:p>
        </p:txBody>
      </p:sp>
      <p:sp>
        <p:nvSpPr>
          <p:cNvPr id="8203" name="AutoShape 15"/>
          <p:cNvSpPr>
            <a:spLocks noChangeArrowheads="1"/>
          </p:cNvSpPr>
          <p:nvPr/>
        </p:nvSpPr>
        <p:spPr bwMode="auto">
          <a:xfrm>
            <a:off x="5943600" y="8801100"/>
            <a:ext cx="3352800" cy="45720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endParaRPr lang="id-ID" sz="140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8204" name="AutoShape 16"/>
          <p:cNvSpPr>
            <a:spLocks noChangeArrowheads="1"/>
          </p:cNvSpPr>
          <p:nvPr/>
        </p:nvSpPr>
        <p:spPr bwMode="auto">
          <a:xfrm>
            <a:off x="5791200" y="5257800"/>
            <a:ext cx="3505200" cy="4572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900">
                <a:solidFill>
                  <a:srgbClr val="800000"/>
                </a:solidFill>
                <a:latin typeface="Garamond" pitchFamily="18" charset="0"/>
              </a:rPr>
              <a:t>Kebijakan moneter</a:t>
            </a:r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12954000" y="4343400"/>
            <a:ext cx="4267200" cy="8001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900">
                <a:solidFill>
                  <a:srgbClr val="000000"/>
                </a:solidFill>
                <a:latin typeface="Garamond" pitchFamily="18" charset="0"/>
              </a:rPr>
              <a:t>PERUSAHAAN</a:t>
            </a:r>
          </a:p>
        </p:txBody>
      </p:sp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914400" y="4343400"/>
            <a:ext cx="3962400" cy="800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63283" tIns="81642" rIns="163283" bIns="81642" anchor="ctr"/>
          <a:lstStyle/>
          <a:p>
            <a:pPr algn="ctr"/>
            <a:r>
              <a:rPr lang="en-US" sz="2900">
                <a:solidFill>
                  <a:srgbClr val="000000"/>
                </a:solidFill>
                <a:latin typeface="Franklin Gothic Book" pitchFamily="34" charset="0"/>
              </a:rPr>
              <a:t>RUMAH TANGGA</a:t>
            </a:r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4876800" y="480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>
            <a:off x="11125200" y="4800600"/>
            <a:ext cx="152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5334000" y="4229102"/>
            <a:ext cx="5477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3600" b="0">
                <a:solidFill>
                  <a:srgbClr val="FF0000"/>
                </a:solidFill>
                <a:latin typeface="Franklin Gothic Demi" pitchFamily="34" charset="0"/>
              </a:rPr>
              <a:t>s</a:t>
            </a:r>
          </a:p>
        </p:txBody>
      </p:sp>
      <p:sp>
        <p:nvSpPr>
          <p:cNvPr id="8210" name="Text Box 25"/>
          <p:cNvSpPr txBox="1">
            <a:spLocks noChangeArrowheads="1"/>
          </p:cNvSpPr>
          <p:nvPr/>
        </p:nvSpPr>
        <p:spPr bwMode="auto">
          <a:xfrm>
            <a:off x="11582400" y="4229102"/>
            <a:ext cx="387463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Franklin Gothic Book" pitchFamily="34" charset="0"/>
              </a:rPr>
              <a:t>I</a:t>
            </a:r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V="1">
            <a:off x="13716000" y="37719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 flipH="1">
            <a:off x="11277600" y="37719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81" name="Line 29"/>
          <p:cNvSpPr>
            <a:spLocks noChangeShapeType="1"/>
          </p:cNvSpPr>
          <p:nvPr/>
        </p:nvSpPr>
        <p:spPr bwMode="auto">
          <a:xfrm>
            <a:off x="4267200" y="3771900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>
            <a:off x="4267200" y="37719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4572000" y="3657600"/>
            <a:ext cx="1957958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uang</a:t>
            </a:r>
          </a:p>
        </p:txBody>
      </p:sp>
      <p:sp>
        <p:nvSpPr>
          <p:cNvPr id="8216" name="Text Box 32"/>
          <p:cNvSpPr txBox="1">
            <a:spLocks noChangeArrowheads="1"/>
          </p:cNvSpPr>
          <p:nvPr/>
        </p:nvSpPr>
        <p:spPr bwMode="auto">
          <a:xfrm>
            <a:off x="11582400" y="3657600"/>
            <a:ext cx="1957958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uang</a:t>
            </a:r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 flipV="1">
            <a:off x="2895600" y="2971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88" name="Line 36"/>
          <p:cNvSpPr>
            <a:spLocks noChangeShapeType="1"/>
          </p:cNvSpPr>
          <p:nvPr/>
        </p:nvSpPr>
        <p:spPr bwMode="auto">
          <a:xfrm>
            <a:off x="2895600" y="29718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14935200" y="2971800"/>
            <a:ext cx="0" cy="125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 flipH="1">
            <a:off x="11125200" y="29718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21" name="Text Box 39"/>
          <p:cNvSpPr txBox="1">
            <a:spLocks noChangeArrowheads="1"/>
          </p:cNvSpPr>
          <p:nvPr/>
        </p:nvSpPr>
        <p:spPr bwMode="auto">
          <a:xfrm>
            <a:off x="2711451" y="2393157"/>
            <a:ext cx="3589109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faktor produksi</a:t>
            </a:r>
          </a:p>
        </p:txBody>
      </p:sp>
      <p:sp>
        <p:nvSpPr>
          <p:cNvPr id="8222" name="Text Box 40"/>
          <p:cNvSpPr txBox="1">
            <a:spLocks noChangeArrowheads="1"/>
          </p:cNvSpPr>
          <p:nvPr/>
        </p:nvSpPr>
        <p:spPr bwMode="auto">
          <a:xfrm>
            <a:off x="11093451" y="2393157"/>
            <a:ext cx="3589109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faktor produksi</a:t>
            </a:r>
          </a:p>
        </p:txBody>
      </p:sp>
      <p:sp>
        <p:nvSpPr>
          <p:cNvPr id="151594" name="Line 42"/>
          <p:cNvSpPr>
            <a:spLocks noChangeShapeType="1"/>
          </p:cNvSpPr>
          <p:nvPr/>
        </p:nvSpPr>
        <p:spPr bwMode="auto">
          <a:xfrm>
            <a:off x="9296400" y="5486400"/>
            <a:ext cx="609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>
            <a:off x="99060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97" name="Line 45"/>
          <p:cNvSpPr>
            <a:spLocks noChangeShapeType="1"/>
          </p:cNvSpPr>
          <p:nvPr/>
        </p:nvSpPr>
        <p:spPr bwMode="auto">
          <a:xfrm flipV="1">
            <a:off x="9906000" y="5143500"/>
            <a:ext cx="0" cy="3429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99" name="Line 47"/>
          <p:cNvSpPr>
            <a:spLocks noChangeShapeType="1"/>
          </p:cNvSpPr>
          <p:nvPr/>
        </p:nvSpPr>
        <p:spPr bwMode="auto">
          <a:xfrm>
            <a:off x="4572000" y="5029200"/>
            <a:ext cx="0" cy="12573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0" name="Line 48"/>
          <p:cNvSpPr>
            <a:spLocks noChangeShapeType="1"/>
          </p:cNvSpPr>
          <p:nvPr/>
        </p:nvSpPr>
        <p:spPr bwMode="auto">
          <a:xfrm>
            <a:off x="4572000" y="6286500"/>
            <a:ext cx="19812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1" name="Line 49"/>
          <p:cNvSpPr>
            <a:spLocks noChangeShapeType="1"/>
          </p:cNvSpPr>
          <p:nvPr/>
        </p:nvSpPr>
        <p:spPr bwMode="auto">
          <a:xfrm>
            <a:off x="11125200" y="6286500"/>
            <a:ext cx="21336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2" name="Line 50"/>
          <p:cNvSpPr>
            <a:spLocks noChangeShapeType="1"/>
          </p:cNvSpPr>
          <p:nvPr/>
        </p:nvSpPr>
        <p:spPr bwMode="auto">
          <a:xfrm flipV="1">
            <a:off x="13258800" y="5029200"/>
            <a:ext cx="0" cy="12573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4" name="Line 52"/>
          <p:cNvSpPr>
            <a:spLocks noChangeShapeType="1"/>
          </p:cNvSpPr>
          <p:nvPr/>
        </p:nvSpPr>
        <p:spPr bwMode="auto">
          <a:xfrm>
            <a:off x="13716000" y="5029200"/>
            <a:ext cx="0" cy="2057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5" name="Line 53"/>
          <p:cNvSpPr>
            <a:spLocks noChangeShapeType="1"/>
          </p:cNvSpPr>
          <p:nvPr/>
        </p:nvSpPr>
        <p:spPr bwMode="auto">
          <a:xfrm flipH="1">
            <a:off x="11277600" y="7086600"/>
            <a:ext cx="24384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7" name="Line 55"/>
          <p:cNvSpPr>
            <a:spLocks noChangeShapeType="1"/>
          </p:cNvSpPr>
          <p:nvPr/>
        </p:nvSpPr>
        <p:spPr bwMode="auto">
          <a:xfrm flipH="1">
            <a:off x="4114800" y="7086600"/>
            <a:ext cx="2590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08" name="Line 56"/>
          <p:cNvSpPr>
            <a:spLocks noChangeShapeType="1"/>
          </p:cNvSpPr>
          <p:nvPr/>
        </p:nvSpPr>
        <p:spPr bwMode="auto">
          <a:xfrm flipV="1">
            <a:off x="4114800" y="5143500"/>
            <a:ext cx="0" cy="19431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4" name="Text Box 57"/>
          <p:cNvSpPr txBox="1">
            <a:spLocks noChangeArrowheads="1"/>
          </p:cNvSpPr>
          <p:nvPr/>
        </p:nvSpPr>
        <p:spPr bwMode="auto">
          <a:xfrm>
            <a:off x="4540250" y="5822157"/>
            <a:ext cx="1957958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uang</a:t>
            </a:r>
          </a:p>
        </p:txBody>
      </p:sp>
      <p:sp>
        <p:nvSpPr>
          <p:cNvPr id="8235" name="Text Box 58"/>
          <p:cNvSpPr txBox="1">
            <a:spLocks noChangeArrowheads="1"/>
          </p:cNvSpPr>
          <p:nvPr/>
        </p:nvSpPr>
        <p:spPr bwMode="auto">
          <a:xfrm>
            <a:off x="11245850" y="5822157"/>
            <a:ext cx="1957958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Garamond" pitchFamily="18" charset="0"/>
              </a:rPr>
              <a:t>Arus uang</a:t>
            </a:r>
          </a:p>
        </p:txBody>
      </p:sp>
      <p:sp>
        <p:nvSpPr>
          <p:cNvPr id="8236" name="Text Box 59"/>
          <p:cNvSpPr txBox="1">
            <a:spLocks noChangeArrowheads="1"/>
          </p:cNvSpPr>
          <p:nvPr/>
        </p:nvSpPr>
        <p:spPr bwMode="auto">
          <a:xfrm>
            <a:off x="3962401" y="6972302"/>
            <a:ext cx="2513815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solidFill>
                  <a:schemeClr val="tx2"/>
                </a:solidFill>
                <a:latin typeface="Garamond" pitchFamily="18" charset="0"/>
              </a:rPr>
              <a:t>Arus Brg &amp; Jasa</a:t>
            </a:r>
          </a:p>
        </p:txBody>
      </p:sp>
      <p:sp>
        <p:nvSpPr>
          <p:cNvPr id="8237" name="Text Box 60"/>
          <p:cNvSpPr txBox="1">
            <a:spLocks noChangeArrowheads="1"/>
          </p:cNvSpPr>
          <p:nvPr/>
        </p:nvSpPr>
        <p:spPr bwMode="auto">
          <a:xfrm>
            <a:off x="11278385" y="6972302"/>
            <a:ext cx="2513815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 dirty="0" err="1">
                <a:solidFill>
                  <a:schemeClr val="tx2"/>
                </a:solidFill>
                <a:latin typeface="Garamond" pitchFamily="18" charset="0"/>
              </a:rPr>
              <a:t>Arus</a:t>
            </a:r>
            <a:r>
              <a:rPr lang="en-US" sz="2500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Garamond" pitchFamily="18" charset="0"/>
              </a:rPr>
              <a:t>Brg</a:t>
            </a:r>
            <a:r>
              <a:rPr lang="en-US" sz="2500" dirty="0">
                <a:solidFill>
                  <a:schemeClr val="tx2"/>
                </a:solidFill>
                <a:latin typeface="Garamond" pitchFamily="18" charset="0"/>
              </a:rPr>
              <a:t> &amp; </a:t>
            </a:r>
            <a:r>
              <a:rPr lang="en-US" sz="2500" dirty="0" err="1">
                <a:solidFill>
                  <a:schemeClr val="tx2"/>
                </a:solidFill>
                <a:latin typeface="Garamond" pitchFamily="18" charset="0"/>
              </a:rPr>
              <a:t>Jasa</a:t>
            </a:r>
            <a:endParaRPr lang="en-US" sz="25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51614" name="Line 62"/>
          <p:cNvSpPr>
            <a:spLocks noChangeShapeType="1"/>
          </p:cNvSpPr>
          <p:nvPr/>
        </p:nvSpPr>
        <p:spPr bwMode="auto">
          <a:xfrm>
            <a:off x="3352800" y="5143500"/>
            <a:ext cx="0" cy="2743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15" name="Line 63"/>
          <p:cNvSpPr>
            <a:spLocks noChangeShapeType="1"/>
          </p:cNvSpPr>
          <p:nvPr/>
        </p:nvSpPr>
        <p:spPr bwMode="auto">
          <a:xfrm>
            <a:off x="3352800" y="7886700"/>
            <a:ext cx="320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16" name="Line 64"/>
          <p:cNvSpPr>
            <a:spLocks noChangeShapeType="1"/>
          </p:cNvSpPr>
          <p:nvPr/>
        </p:nvSpPr>
        <p:spPr bwMode="auto">
          <a:xfrm>
            <a:off x="14325600" y="5143500"/>
            <a:ext cx="0" cy="2743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17" name="Line 65"/>
          <p:cNvSpPr>
            <a:spLocks noChangeShapeType="1"/>
          </p:cNvSpPr>
          <p:nvPr/>
        </p:nvSpPr>
        <p:spPr bwMode="auto">
          <a:xfrm flipH="1">
            <a:off x="11277600" y="7886700"/>
            <a:ext cx="3048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2" name="Text Box 66"/>
          <p:cNvSpPr txBox="1">
            <a:spLocks noChangeArrowheads="1"/>
          </p:cNvSpPr>
          <p:nvPr/>
        </p:nvSpPr>
        <p:spPr bwMode="auto">
          <a:xfrm>
            <a:off x="3625853" y="7458077"/>
            <a:ext cx="1253982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solidFill>
                  <a:srgbClr val="000000"/>
                </a:solidFill>
                <a:latin typeface="Garamond" pitchFamily="18" charset="0"/>
              </a:rPr>
              <a:t>PAJAK</a:t>
            </a:r>
          </a:p>
        </p:txBody>
      </p:sp>
      <p:sp>
        <p:nvSpPr>
          <p:cNvPr id="8243" name="Text Box 67"/>
          <p:cNvSpPr txBox="1">
            <a:spLocks noChangeArrowheads="1"/>
          </p:cNvSpPr>
          <p:nvPr/>
        </p:nvSpPr>
        <p:spPr bwMode="auto">
          <a:xfrm>
            <a:off x="11398253" y="7458077"/>
            <a:ext cx="1253982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solidFill>
                  <a:srgbClr val="000000"/>
                </a:solidFill>
                <a:latin typeface="Garamond" pitchFamily="18" charset="0"/>
              </a:rPr>
              <a:t>PAJAK</a:t>
            </a:r>
          </a:p>
        </p:txBody>
      </p:sp>
      <p:sp>
        <p:nvSpPr>
          <p:cNvPr id="151620" name="Line 68"/>
          <p:cNvSpPr>
            <a:spLocks noChangeShapeType="1"/>
          </p:cNvSpPr>
          <p:nvPr/>
        </p:nvSpPr>
        <p:spPr bwMode="auto">
          <a:xfrm flipH="1">
            <a:off x="2590800" y="8115300"/>
            <a:ext cx="41148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21" name="Line 69"/>
          <p:cNvSpPr>
            <a:spLocks noChangeShapeType="1"/>
          </p:cNvSpPr>
          <p:nvPr/>
        </p:nvSpPr>
        <p:spPr bwMode="auto">
          <a:xfrm flipV="1">
            <a:off x="2590800" y="5143500"/>
            <a:ext cx="0" cy="297180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22" name="Line 70"/>
          <p:cNvSpPr>
            <a:spLocks noChangeShapeType="1"/>
          </p:cNvSpPr>
          <p:nvPr/>
        </p:nvSpPr>
        <p:spPr bwMode="auto">
          <a:xfrm>
            <a:off x="11125200" y="8229600"/>
            <a:ext cx="3810000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23" name="Line 71"/>
          <p:cNvSpPr>
            <a:spLocks noChangeShapeType="1"/>
          </p:cNvSpPr>
          <p:nvPr/>
        </p:nvSpPr>
        <p:spPr bwMode="auto">
          <a:xfrm flipV="1">
            <a:off x="14935200" y="5257800"/>
            <a:ext cx="0" cy="297180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8" name="Text Box 72"/>
          <p:cNvSpPr txBox="1">
            <a:spLocks noChangeArrowheads="1"/>
          </p:cNvSpPr>
          <p:nvPr/>
        </p:nvSpPr>
        <p:spPr bwMode="auto">
          <a:xfrm>
            <a:off x="1676402" y="8115301"/>
            <a:ext cx="4379838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solidFill>
                  <a:srgbClr val="000000"/>
                </a:solidFill>
                <a:latin typeface="Garamond" pitchFamily="18" charset="0"/>
              </a:rPr>
              <a:t>PENGELUARAN PEMERINTAH</a:t>
            </a:r>
          </a:p>
        </p:txBody>
      </p:sp>
      <p:sp>
        <p:nvSpPr>
          <p:cNvPr id="8249" name="Text Box 73"/>
          <p:cNvSpPr txBox="1">
            <a:spLocks noChangeArrowheads="1"/>
          </p:cNvSpPr>
          <p:nvPr/>
        </p:nvSpPr>
        <p:spPr bwMode="auto">
          <a:xfrm>
            <a:off x="11093452" y="8179595"/>
            <a:ext cx="4379838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solidFill>
                  <a:srgbClr val="000000"/>
                </a:solidFill>
                <a:latin typeface="Garamond" pitchFamily="18" charset="0"/>
              </a:rPr>
              <a:t>PENGELUARAN PEMERINTAH</a:t>
            </a:r>
          </a:p>
        </p:txBody>
      </p:sp>
      <p:sp>
        <p:nvSpPr>
          <p:cNvPr id="8250" name="Text Box 75"/>
          <p:cNvSpPr txBox="1">
            <a:spLocks noChangeArrowheads="1"/>
          </p:cNvSpPr>
          <p:nvPr/>
        </p:nvSpPr>
        <p:spPr bwMode="auto">
          <a:xfrm>
            <a:off x="6096000" y="8801102"/>
            <a:ext cx="2911476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solidFill>
                  <a:schemeClr val="bg1"/>
                </a:solidFill>
                <a:latin typeface="Garamond" pitchFamily="18" charset="0"/>
              </a:rPr>
              <a:t>Kebijakan Fiskal</a:t>
            </a:r>
          </a:p>
        </p:txBody>
      </p:sp>
      <p:sp>
        <p:nvSpPr>
          <p:cNvPr id="151628" name="Line 76"/>
          <p:cNvSpPr>
            <a:spLocks noChangeShapeType="1"/>
          </p:cNvSpPr>
          <p:nvPr/>
        </p:nvSpPr>
        <p:spPr bwMode="auto">
          <a:xfrm>
            <a:off x="9296400" y="90297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629" name="Line 77"/>
          <p:cNvSpPr>
            <a:spLocks noChangeShapeType="1"/>
          </p:cNvSpPr>
          <p:nvPr/>
        </p:nvSpPr>
        <p:spPr bwMode="auto">
          <a:xfrm flipV="1">
            <a:off x="9906000" y="8458200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938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700">
                <a:solidFill>
                  <a:srgbClr val="FFFF00"/>
                </a:solidFill>
                <a:latin typeface="Britannic Bold" pitchFamily="34" charset="0"/>
              </a:rPr>
              <a:t>Keseimbangan Pendapatan Nasional Perekonomian 3 sektor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dirty="0" err="1"/>
              <a:t>Keseimbangan</a:t>
            </a:r>
            <a:r>
              <a:rPr lang="en-US" sz="4800" dirty="0"/>
              <a:t> </a:t>
            </a:r>
            <a:r>
              <a:rPr lang="en-US" sz="4800" dirty="0" err="1"/>
              <a:t>pendapatan</a:t>
            </a:r>
            <a:r>
              <a:rPr lang="en-US" sz="4800" dirty="0"/>
              <a:t> </a:t>
            </a:r>
            <a:r>
              <a:rPr lang="en-US" sz="4800" dirty="0" err="1"/>
              <a:t>nasional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perekonomian</a:t>
            </a:r>
            <a:r>
              <a:rPr lang="en-US" sz="4800" dirty="0"/>
              <a:t> 3 </a:t>
            </a:r>
            <a:r>
              <a:rPr lang="en-US" sz="4800" dirty="0" err="1"/>
              <a:t>sektor</a:t>
            </a:r>
            <a:r>
              <a:rPr lang="en-US" sz="4800" dirty="0"/>
              <a:t>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tercapai</a:t>
            </a:r>
            <a:r>
              <a:rPr lang="en-US" sz="4800" dirty="0"/>
              <a:t> </a:t>
            </a:r>
            <a:r>
              <a:rPr lang="en-US" sz="4800" dirty="0" err="1"/>
              <a:t>jika</a:t>
            </a:r>
            <a:r>
              <a:rPr lang="en-US" sz="4800" dirty="0"/>
              <a:t> </a:t>
            </a:r>
            <a:r>
              <a:rPr lang="en-US" sz="4800" dirty="0" err="1"/>
              <a:t>jumlah</a:t>
            </a:r>
            <a:r>
              <a:rPr lang="en-US" sz="4800" dirty="0"/>
              <a:t> </a:t>
            </a:r>
            <a:r>
              <a:rPr lang="en-US" sz="4800" dirty="0" err="1"/>
              <a:t>pendapatan</a:t>
            </a:r>
            <a:r>
              <a:rPr lang="en-US" sz="4800" dirty="0"/>
              <a:t> (Y) </a:t>
            </a:r>
            <a:r>
              <a:rPr lang="en-US" sz="4800" dirty="0" err="1"/>
              <a:t>sama</a:t>
            </a:r>
            <a:r>
              <a:rPr lang="en-US" sz="4800" dirty="0"/>
              <a:t> </a:t>
            </a:r>
            <a:r>
              <a:rPr lang="en-US" sz="4800" dirty="0" err="1"/>
              <a:t>besarnya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jumlah</a:t>
            </a:r>
            <a:r>
              <a:rPr lang="en-US" sz="4800" dirty="0"/>
              <a:t> </a:t>
            </a:r>
            <a:r>
              <a:rPr lang="en-US" sz="4800" dirty="0" err="1"/>
              <a:t>konsumsi</a:t>
            </a:r>
            <a:r>
              <a:rPr lang="en-US" sz="4800" dirty="0"/>
              <a:t> (C) </a:t>
            </a:r>
            <a:r>
              <a:rPr lang="en-US" sz="4800" dirty="0" err="1"/>
              <a:t>ditambah</a:t>
            </a:r>
            <a:r>
              <a:rPr lang="en-US" sz="4800" dirty="0"/>
              <a:t> </a:t>
            </a:r>
            <a:r>
              <a:rPr lang="en-US" sz="4800" dirty="0" err="1"/>
              <a:t>investasi</a:t>
            </a:r>
            <a:r>
              <a:rPr lang="en-US" sz="4800" dirty="0"/>
              <a:t> (I)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ditambah</a:t>
            </a:r>
            <a:r>
              <a:rPr lang="en-US" sz="4800" dirty="0"/>
              <a:t> </a:t>
            </a:r>
            <a:r>
              <a:rPr lang="en-US" sz="4800" dirty="0" err="1"/>
              <a:t>pengeluaran</a:t>
            </a:r>
            <a:r>
              <a:rPr lang="en-US" sz="4800" dirty="0"/>
              <a:t> </a:t>
            </a:r>
            <a:r>
              <a:rPr lang="en-US" sz="4800" dirty="0" err="1"/>
              <a:t>pemerintah</a:t>
            </a:r>
            <a:r>
              <a:rPr lang="en-US" sz="4800" dirty="0"/>
              <a:t> (G)</a:t>
            </a:r>
          </a:p>
          <a:p>
            <a:pPr eaLnBrk="1" hangingPunct="1">
              <a:lnSpc>
                <a:spcPct val="80000"/>
              </a:lnSpc>
            </a:pPr>
            <a:r>
              <a:rPr lang="en-US" sz="4800" dirty="0" err="1"/>
              <a:t>Persamaan</a:t>
            </a:r>
            <a:r>
              <a:rPr lang="en-US" sz="4800" dirty="0"/>
              <a:t> </a:t>
            </a:r>
            <a:r>
              <a:rPr lang="en-US" sz="4800" dirty="0">
                <a:sym typeface="Wingdings" pitchFamily="2" charset="2"/>
              </a:rPr>
              <a:t>    </a:t>
            </a:r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Y = C + I + G</a:t>
            </a:r>
          </a:p>
          <a:p>
            <a:pPr eaLnBrk="1" hangingPunct="1">
              <a:lnSpc>
                <a:spcPct val="80000"/>
              </a:lnSpc>
            </a:pPr>
            <a:r>
              <a:rPr lang="en-US" sz="4800" dirty="0" err="1"/>
              <a:t>Keseimbangan</a:t>
            </a:r>
            <a:r>
              <a:rPr lang="en-US" sz="4800" dirty="0"/>
              <a:t> </a:t>
            </a:r>
            <a:r>
              <a:rPr lang="en-US" sz="4800" dirty="0" err="1"/>
              <a:t>juga</a:t>
            </a:r>
            <a:r>
              <a:rPr lang="en-US" sz="4800" dirty="0"/>
              <a:t>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/>
              <a:t>diperoleh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menggunakan</a:t>
            </a:r>
            <a:r>
              <a:rPr lang="en-US" sz="4800" dirty="0"/>
              <a:t> </a:t>
            </a:r>
            <a:r>
              <a:rPr lang="en-US" sz="4800" dirty="0" err="1"/>
              <a:t>persamaan</a:t>
            </a:r>
            <a:r>
              <a:rPr lang="en-US" sz="4800" dirty="0"/>
              <a:t> </a:t>
            </a:r>
            <a:r>
              <a:rPr lang="en-US" sz="4800" dirty="0" err="1"/>
              <a:t>sbb</a:t>
            </a:r>
            <a:r>
              <a:rPr lang="en-US" sz="48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dirty="0"/>
              <a:t>    </a:t>
            </a:r>
            <a:r>
              <a:rPr lang="en-US" sz="4800" b="1" dirty="0">
                <a:solidFill>
                  <a:srgbClr val="FF0000"/>
                </a:solidFill>
              </a:rPr>
              <a:t>I + G = S + (</a:t>
            </a:r>
            <a:r>
              <a:rPr lang="en-US" sz="4800" b="1" dirty="0" err="1">
                <a:solidFill>
                  <a:srgbClr val="FF0000"/>
                </a:solidFill>
              </a:rPr>
              <a:t>Tx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Tr</a:t>
            </a:r>
            <a:r>
              <a:rPr lang="en-US" sz="4800" b="1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dirty="0"/>
              <a:t>    </a:t>
            </a:r>
            <a:r>
              <a:rPr lang="en-US" sz="4800" dirty="0" err="1"/>
              <a:t>Tx</a:t>
            </a:r>
            <a:r>
              <a:rPr lang="en-US" sz="4800" dirty="0"/>
              <a:t> = </a:t>
            </a:r>
            <a:r>
              <a:rPr lang="en-US" sz="4800" dirty="0" err="1"/>
              <a:t>Pajak</a:t>
            </a:r>
            <a:endParaRPr lang="en-US" sz="4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dirty="0"/>
              <a:t>    </a:t>
            </a:r>
            <a:r>
              <a:rPr lang="en-US" sz="4800" dirty="0" err="1"/>
              <a:t>Tr</a:t>
            </a:r>
            <a:r>
              <a:rPr lang="en-US" sz="4800" dirty="0"/>
              <a:t> = Transfer </a:t>
            </a:r>
            <a:r>
              <a:rPr lang="en-US" sz="4800" dirty="0" err="1"/>
              <a:t>pemerintah</a:t>
            </a:r>
            <a:endParaRPr lang="en-US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2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100">
                <a:solidFill>
                  <a:srgbClr val="FF99CC"/>
                </a:solidFill>
                <a:latin typeface="Franklin Gothic Book" pitchFamily="34" charset="0"/>
              </a:rPr>
              <a:t>Peranan Pemerintah dalam Perekonomian 3 Sektor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ln cap="flat">
            <a:prstDash val="dash"/>
          </a:ln>
        </p:spPr>
        <p:txBody>
          <a:bodyPr>
            <a:normAutofit fontScale="92500" lnSpcReduction="10000"/>
          </a:bodyPr>
          <a:lstStyle/>
          <a:p>
            <a:pPr marL="489850" indent="-4898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000" dirty="0" err="1"/>
              <a:t>Peranan</a:t>
            </a:r>
            <a:r>
              <a:rPr lang="en-US" sz="5000" dirty="0"/>
              <a:t> </a:t>
            </a:r>
            <a:r>
              <a:rPr lang="en-US" sz="5000" dirty="0" err="1"/>
              <a:t>pemerintah</a:t>
            </a:r>
            <a:r>
              <a:rPr lang="en-US" sz="5000" dirty="0"/>
              <a:t> </a:t>
            </a:r>
            <a:r>
              <a:rPr lang="en-US" sz="5000" dirty="0" err="1" smtClean="0"/>
              <a:t>dalam</a:t>
            </a:r>
            <a:r>
              <a:rPr lang="en-US" sz="5000" dirty="0" smtClean="0"/>
              <a:t> </a:t>
            </a:r>
            <a:r>
              <a:rPr lang="en-US" sz="5000" dirty="0" err="1"/>
              <a:t>perekonomian</a:t>
            </a:r>
            <a:r>
              <a:rPr lang="en-US" sz="5000" dirty="0"/>
              <a:t> </a:t>
            </a:r>
            <a:r>
              <a:rPr lang="en-US" sz="5000" dirty="0" err="1"/>
              <a:t>adalah</a:t>
            </a:r>
            <a:r>
              <a:rPr lang="en-US" sz="5000" dirty="0"/>
              <a:t> </a:t>
            </a:r>
            <a:r>
              <a:rPr lang="en-US" sz="5000" dirty="0" err="1"/>
              <a:t>melakukan</a:t>
            </a:r>
            <a:r>
              <a:rPr lang="en-US" sz="5000" dirty="0"/>
              <a:t> </a:t>
            </a:r>
            <a:r>
              <a:rPr lang="en-US" sz="5000" dirty="0" err="1"/>
              <a:t>serangkaian</a:t>
            </a:r>
            <a:r>
              <a:rPr lang="en-US" sz="5000" dirty="0"/>
              <a:t> </a:t>
            </a:r>
            <a:r>
              <a:rPr lang="en-US" sz="5000" dirty="0" err="1"/>
              <a:t>kebijakan</a:t>
            </a:r>
            <a:r>
              <a:rPr lang="en-US" sz="5000" dirty="0"/>
              <a:t> </a:t>
            </a:r>
            <a:r>
              <a:rPr lang="en-US" sz="5000" dirty="0" err="1"/>
              <a:t>diantaranya</a:t>
            </a:r>
            <a:r>
              <a:rPr lang="en-US" sz="5000" dirty="0"/>
              <a:t> </a:t>
            </a:r>
            <a:r>
              <a:rPr lang="en-US" sz="5000" dirty="0" err="1"/>
              <a:t>adalah</a:t>
            </a:r>
            <a:r>
              <a:rPr lang="en-US" sz="5000" dirty="0"/>
              <a:t> </a:t>
            </a:r>
            <a:r>
              <a:rPr lang="en-US" sz="5000" dirty="0" err="1"/>
              <a:t>kebijakan</a:t>
            </a:r>
            <a:r>
              <a:rPr lang="en-US" sz="5000" dirty="0"/>
              <a:t> </a:t>
            </a:r>
            <a:r>
              <a:rPr lang="en-US" sz="5000" dirty="0" err="1"/>
              <a:t>fiskal</a:t>
            </a:r>
            <a:r>
              <a:rPr lang="en-US" sz="5000" dirty="0"/>
              <a:t>. </a:t>
            </a:r>
          </a:p>
          <a:p>
            <a:pPr marL="489850" indent="-4898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000" dirty="0" err="1">
                <a:solidFill>
                  <a:srgbClr val="C00000"/>
                </a:solidFill>
              </a:rPr>
              <a:t>Kebijakan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fiskal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/>
              <a:t>adalah</a:t>
            </a:r>
            <a:r>
              <a:rPr lang="en-US" sz="5000" dirty="0"/>
              <a:t> </a:t>
            </a:r>
            <a:r>
              <a:rPr lang="en-US" sz="5000" dirty="0" err="1"/>
              <a:t>kebijakan</a:t>
            </a:r>
            <a:r>
              <a:rPr lang="en-US" sz="5000" dirty="0"/>
              <a:t> </a:t>
            </a:r>
            <a:r>
              <a:rPr lang="en-US" sz="5000" dirty="0" err="1"/>
              <a:t>pemerintah</a:t>
            </a:r>
            <a:r>
              <a:rPr lang="en-US" sz="5000" dirty="0"/>
              <a:t> </a:t>
            </a:r>
            <a:r>
              <a:rPr lang="en-US" sz="5000" dirty="0" err="1"/>
              <a:t>dalam</a:t>
            </a:r>
            <a:r>
              <a:rPr lang="en-US" sz="5000" dirty="0"/>
              <a:t> </a:t>
            </a:r>
            <a:r>
              <a:rPr lang="en-US" sz="5000" dirty="0" err="1"/>
              <a:t>mengatur</a:t>
            </a:r>
            <a:r>
              <a:rPr lang="en-US" sz="5000" dirty="0"/>
              <a:t> </a:t>
            </a:r>
            <a:r>
              <a:rPr lang="en-US" sz="5000" dirty="0" err="1"/>
              <a:t>anggaran</a:t>
            </a:r>
            <a:r>
              <a:rPr lang="en-US" sz="5000" dirty="0"/>
              <a:t> </a:t>
            </a:r>
            <a:r>
              <a:rPr lang="en-US" sz="5000" dirty="0" err="1"/>
              <a:t>pendapatan</a:t>
            </a:r>
            <a:r>
              <a:rPr lang="en-US" sz="5000" dirty="0"/>
              <a:t> </a:t>
            </a:r>
            <a:r>
              <a:rPr lang="en-US" sz="5000" dirty="0" err="1"/>
              <a:t>dan</a:t>
            </a:r>
            <a:r>
              <a:rPr lang="en-US" sz="5000" dirty="0"/>
              <a:t> </a:t>
            </a:r>
            <a:r>
              <a:rPr lang="en-US" sz="5000" dirty="0" err="1"/>
              <a:t>belanja</a:t>
            </a:r>
            <a:r>
              <a:rPr lang="en-US" sz="5000" dirty="0"/>
              <a:t> </a:t>
            </a:r>
            <a:r>
              <a:rPr lang="en-US" sz="5000" dirty="0" err="1"/>
              <a:t>negara</a:t>
            </a:r>
            <a:r>
              <a:rPr lang="en-US" sz="5000" dirty="0"/>
              <a:t>.</a:t>
            </a:r>
          </a:p>
          <a:p>
            <a:pPr marL="489850" indent="-4898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000" dirty="0" err="1"/>
              <a:t>Kebijakan</a:t>
            </a:r>
            <a:r>
              <a:rPr lang="en-US" sz="5000" dirty="0"/>
              <a:t> </a:t>
            </a:r>
            <a:r>
              <a:rPr lang="en-US" sz="5000" dirty="0" err="1"/>
              <a:t>fiskal</a:t>
            </a:r>
            <a:r>
              <a:rPr lang="en-US" sz="5000" dirty="0"/>
              <a:t> </a:t>
            </a:r>
            <a:r>
              <a:rPr lang="en-US" sz="5000" dirty="0" err="1"/>
              <a:t>mencakup</a:t>
            </a:r>
            <a:r>
              <a:rPr lang="en-US" sz="5000" dirty="0"/>
              <a:t> , </a:t>
            </a:r>
            <a:r>
              <a:rPr lang="en-US" sz="5000" dirty="0" err="1"/>
              <a:t>pajak</a:t>
            </a:r>
            <a:r>
              <a:rPr lang="en-US" sz="5000" dirty="0"/>
              <a:t> (</a:t>
            </a:r>
            <a:r>
              <a:rPr lang="en-US" sz="5000" dirty="0" err="1"/>
              <a:t>Tx</a:t>
            </a:r>
            <a:r>
              <a:rPr lang="en-US" sz="5000" dirty="0"/>
              <a:t>), </a:t>
            </a:r>
            <a:r>
              <a:rPr lang="en-US" sz="5000" dirty="0" err="1"/>
              <a:t>pengeluaran</a:t>
            </a:r>
            <a:r>
              <a:rPr lang="en-US" sz="5000" dirty="0"/>
              <a:t> </a:t>
            </a:r>
            <a:r>
              <a:rPr lang="en-US" sz="5000" dirty="0" err="1"/>
              <a:t>pemerintah</a:t>
            </a:r>
            <a:r>
              <a:rPr lang="en-US" sz="5000" dirty="0"/>
              <a:t> (G) </a:t>
            </a:r>
            <a:r>
              <a:rPr lang="en-US" sz="5000" dirty="0" err="1"/>
              <a:t>dan</a:t>
            </a:r>
            <a:r>
              <a:rPr lang="en-US" sz="5000" dirty="0"/>
              <a:t> Transfer (</a:t>
            </a:r>
            <a:r>
              <a:rPr lang="en-US" sz="5000" dirty="0" err="1"/>
              <a:t>Tr</a:t>
            </a:r>
            <a:r>
              <a:rPr lang="en-US" sz="5000" dirty="0"/>
              <a:t>)</a:t>
            </a:r>
          </a:p>
          <a:p>
            <a:pPr marL="489850" indent="-4898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5000" dirty="0" err="1"/>
              <a:t>Pajak</a:t>
            </a:r>
            <a:r>
              <a:rPr lang="en-US" sz="5000" dirty="0"/>
              <a:t> yang </a:t>
            </a:r>
            <a:r>
              <a:rPr lang="en-US" sz="5000" dirty="0" err="1"/>
              <a:t>ditarik</a:t>
            </a:r>
            <a:r>
              <a:rPr lang="en-US" sz="5000" dirty="0"/>
              <a:t> </a:t>
            </a:r>
            <a:r>
              <a:rPr lang="en-US" sz="5000" dirty="0" err="1"/>
              <a:t>pemerintah</a:t>
            </a:r>
            <a:r>
              <a:rPr lang="en-US" sz="5000" dirty="0"/>
              <a:t> </a:t>
            </a:r>
            <a:r>
              <a:rPr lang="en-US" sz="5000" dirty="0" err="1"/>
              <a:t>bisa</a:t>
            </a:r>
            <a:r>
              <a:rPr lang="en-US" sz="5000" dirty="0"/>
              <a:t> </a:t>
            </a:r>
            <a:r>
              <a:rPr lang="en-US" sz="5000" dirty="0" err="1"/>
              <a:t>berupa</a:t>
            </a:r>
            <a:r>
              <a:rPr lang="en-US" sz="5000" dirty="0"/>
              <a:t> </a:t>
            </a:r>
            <a:r>
              <a:rPr lang="en-US" sz="5000" dirty="0" err="1"/>
              <a:t>pajak</a:t>
            </a:r>
            <a:r>
              <a:rPr lang="en-US" sz="5000" dirty="0"/>
              <a:t> </a:t>
            </a:r>
            <a:r>
              <a:rPr lang="en-US" sz="5000" dirty="0" err="1"/>
              <a:t>langsung</a:t>
            </a:r>
            <a:r>
              <a:rPr lang="en-US" sz="5000" dirty="0"/>
              <a:t> (</a:t>
            </a:r>
            <a:r>
              <a:rPr lang="en-US" sz="5000" dirty="0" err="1"/>
              <a:t>seperti</a:t>
            </a:r>
            <a:r>
              <a:rPr lang="en-US" sz="5000" dirty="0"/>
              <a:t> </a:t>
            </a:r>
            <a:r>
              <a:rPr lang="en-US" sz="5000" dirty="0" err="1"/>
              <a:t>PPh</a:t>
            </a:r>
            <a:r>
              <a:rPr lang="en-US" sz="5000" dirty="0"/>
              <a:t>) </a:t>
            </a:r>
            <a:r>
              <a:rPr lang="en-US" sz="5000" dirty="0" err="1"/>
              <a:t>maupun</a:t>
            </a:r>
            <a:r>
              <a:rPr lang="en-US" sz="5000" dirty="0"/>
              <a:t> </a:t>
            </a:r>
            <a:r>
              <a:rPr lang="en-US" sz="5000" dirty="0" err="1"/>
              <a:t>pajak</a:t>
            </a:r>
            <a:r>
              <a:rPr lang="en-US" sz="5000" dirty="0"/>
              <a:t> </a:t>
            </a:r>
            <a:r>
              <a:rPr lang="en-US" sz="5000" dirty="0" err="1"/>
              <a:t>tidak</a:t>
            </a:r>
            <a:r>
              <a:rPr lang="en-US" sz="5000" dirty="0"/>
              <a:t> </a:t>
            </a:r>
            <a:r>
              <a:rPr lang="en-US" sz="5000" dirty="0" err="1"/>
              <a:t>langsung</a:t>
            </a:r>
            <a:r>
              <a:rPr lang="en-US" sz="5000" dirty="0"/>
              <a:t> (</a:t>
            </a:r>
            <a:r>
              <a:rPr lang="en-US" sz="5000" dirty="0" err="1"/>
              <a:t>PPn</a:t>
            </a:r>
            <a:r>
              <a:rPr lang="en-US" sz="5000" dirty="0"/>
              <a:t>, </a:t>
            </a:r>
            <a:r>
              <a:rPr lang="en-US" sz="5000" dirty="0" err="1"/>
              <a:t>pajak</a:t>
            </a:r>
            <a:r>
              <a:rPr lang="en-US" sz="5000" dirty="0"/>
              <a:t> </a:t>
            </a:r>
            <a:r>
              <a:rPr lang="en-US" sz="5000" dirty="0" err="1"/>
              <a:t>impor</a:t>
            </a:r>
            <a:r>
              <a:rPr lang="en-US" sz="5000" dirty="0"/>
              <a:t>, </a:t>
            </a:r>
            <a:r>
              <a:rPr lang="en-US" sz="5000" dirty="0" err="1"/>
              <a:t>cukai</a:t>
            </a:r>
            <a:r>
              <a:rPr lang="en-US" sz="5000" dirty="0"/>
              <a:t> </a:t>
            </a:r>
            <a:r>
              <a:rPr lang="en-US" sz="5000" dirty="0" err="1"/>
              <a:t>dll</a:t>
            </a:r>
            <a:r>
              <a:rPr lang="en-US" sz="5000" dirty="0"/>
              <a:t>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874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700">
                <a:solidFill>
                  <a:srgbClr val="FF99CC"/>
                </a:solidFill>
                <a:latin typeface="Franklin Gothic Book" pitchFamily="34" charset="0"/>
              </a:rPr>
              <a:t>Konsumsi dan Saving Pada Perekonomian 3 Sektor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ln cap="flat">
            <a:prstDash val="dash"/>
          </a:ln>
        </p:spPr>
        <p:txBody>
          <a:bodyPr>
            <a:normAutofit/>
          </a:bodyPr>
          <a:lstStyle/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</a:t>
            </a:r>
            <a:r>
              <a:rPr lang="en-US" sz="3600" dirty="0" err="1"/>
              <a:t>Perekonomian</a:t>
            </a:r>
            <a:r>
              <a:rPr lang="en-US" sz="3600" dirty="0"/>
              <a:t> 2 </a:t>
            </a:r>
            <a:r>
              <a:rPr lang="en-US" sz="3600" dirty="0" err="1"/>
              <a:t>sektor</a:t>
            </a:r>
            <a:r>
              <a:rPr lang="en-US" sz="3600" dirty="0"/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a +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</a:t>
            </a:r>
            <a:r>
              <a:rPr lang="id-ID" sz="3600" dirty="0" smtClean="0"/>
              <a:t>Pada </a:t>
            </a:r>
            <a:r>
              <a:rPr lang="en-US" sz="3600" dirty="0" err="1" smtClean="0"/>
              <a:t>Perekonomian</a:t>
            </a:r>
            <a:r>
              <a:rPr lang="en-US" sz="3600" dirty="0" smtClean="0"/>
              <a:t> </a:t>
            </a:r>
            <a:r>
              <a:rPr lang="en-US" sz="3600" dirty="0"/>
              <a:t>3 </a:t>
            </a:r>
            <a:r>
              <a:rPr lang="en-US" sz="3600" dirty="0" err="1"/>
              <a:t>sektor</a:t>
            </a:r>
            <a:r>
              <a:rPr lang="en-US" sz="3600" dirty="0"/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a + b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</a:t>
            </a:r>
            <a:r>
              <a:rPr lang="id-I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id-ID" sz="3600" dirty="0" smtClean="0"/>
              <a:t>dimana,          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id-ID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d-I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Yd </a:t>
            </a:r>
            <a:r>
              <a:rPr lang="id-ID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+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9850" indent="-489850" eaLnBrk="1" fontAlgn="auto" hangingPunct="1">
              <a:lnSpc>
                <a:spcPct val="80000"/>
              </a:lnSpc>
              <a:spcAft>
                <a:spcPts val="600"/>
              </a:spcAft>
              <a:buFont typeface="Wingdings 2"/>
              <a:buChar char=""/>
              <a:defRPr/>
            </a:pPr>
            <a:r>
              <a:rPr lang="en-US" sz="3600" dirty="0" err="1"/>
              <a:t>Fungsi</a:t>
            </a:r>
            <a:r>
              <a:rPr lang="en-US" sz="3600" dirty="0"/>
              <a:t> Saving </a:t>
            </a:r>
            <a:r>
              <a:rPr lang="id-ID" sz="3600" dirty="0"/>
              <a:t> </a:t>
            </a:r>
            <a:r>
              <a:rPr lang="en-US" sz="3600" dirty="0" err="1"/>
              <a:t>Perekonomian</a:t>
            </a:r>
            <a:r>
              <a:rPr lang="en-US" sz="3600" dirty="0"/>
              <a:t> 2 </a:t>
            </a:r>
            <a:r>
              <a:rPr lang="en-US" sz="3600" dirty="0" err="1"/>
              <a:t>Sektor</a:t>
            </a:r>
            <a:r>
              <a:rPr lang="en-US" sz="3600" dirty="0"/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Y –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d-I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d-ID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id-I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Tr=0 </a:t>
            </a:r>
            <a:r>
              <a:rPr lang="id-ID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Tx = 0)</a:t>
            </a:r>
            <a:r>
              <a:rPr lang="en-US" sz="3600" dirty="0" smtClean="0"/>
              <a:t>                        </a:t>
            </a:r>
            <a:r>
              <a:rPr lang="id-ID" sz="3600" dirty="0" smtClean="0"/>
              <a:t> </a:t>
            </a:r>
            <a:r>
              <a:rPr lang="en-US" sz="3600" dirty="0" smtClean="0"/>
              <a:t> </a:t>
            </a:r>
            <a:endParaRPr lang="id-ID" sz="3600" dirty="0" smtClean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d-ID" sz="3600" dirty="0" smtClean="0"/>
              <a:t>Pada </a:t>
            </a:r>
            <a:r>
              <a:rPr lang="en-US" sz="3600" dirty="0" err="1" smtClean="0"/>
              <a:t>Perekonomian</a:t>
            </a:r>
            <a:r>
              <a:rPr lang="en-US" sz="3600" dirty="0" smtClean="0"/>
              <a:t> </a:t>
            </a:r>
            <a:r>
              <a:rPr lang="en-US" sz="3600" dirty="0"/>
              <a:t>3 </a:t>
            </a:r>
            <a:r>
              <a:rPr lang="en-US" sz="3600" dirty="0" err="1"/>
              <a:t>sektor</a:t>
            </a:r>
            <a:r>
              <a:rPr lang="en-US" sz="3600" dirty="0"/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d-I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id-ID" sz="3600" dirty="0" smtClean="0"/>
              <a:t>  </a:t>
            </a:r>
            <a:r>
              <a:rPr lang="id-ID" sz="3600" dirty="0"/>
              <a:t>dimana,</a:t>
            </a:r>
            <a:endParaRPr lang="en-US" sz="3600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                         </a:t>
            </a:r>
            <a:r>
              <a:rPr lang="id-ID" sz="3600" dirty="0"/>
              <a:t>        </a:t>
            </a:r>
            <a:r>
              <a:rPr lang="en-US" sz="3600" dirty="0"/>
              <a:t> </a:t>
            </a:r>
            <a:r>
              <a:rPr lang="id-ID" sz="3600" dirty="0" smtClean="0"/>
              <a:t>		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Y +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id-ID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err="1"/>
              <a:t>Tx</a:t>
            </a:r>
            <a:r>
              <a:rPr lang="en-US" sz="3600" dirty="0"/>
              <a:t> (</a:t>
            </a:r>
            <a:r>
              <a:rPr lang="en-US" sz="3600" dirty="0" err="1"/>
              <a:t>pajak</a:t>
            </a:r>
            <a:r>
              <a:rPr lang="en-US" sz="3600" dirty="0"/>
              <a:t>)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pajak</a:t>
            </a:r>
            <a:r>
              <a:rPr lang="en-US" sz="3600" dirty="0"/>
              <a:t> </a:t>
            </a:r>
            <a:r>
              <a:rPr lang="en-US" sz="3600" dirty="0" err="1"/>
              <a:t>tetap</a:t>
            </a:r>
            <a:r>
              <a:rPr lang="en-US" sz="3600" dirty="0"/>
              <a:t> (To)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pajak</a:t>
            </a:r>
            <a:r>
              <a:rPr lang="en-US" sz="3600" dirty="0"/>
              <a:t> </a:t>
            </a:r>
            <a:r>
              <a:rPr lang="en-US" sz="3600" dirty="0" err="1"/>
              <a:t>proporsional</a:t>
            </a:r>
            <a:r>
              <a:rPr lang="en-US" sz="3600" dirty="0"/>
              <a:t> (</a:t>
            </a:r>
            <a:r>
              <a:rPr lang="en-US" sz="3600" dirty="0" err="1"/>
              <a:t>tY</a:t>
            </a:r>
            <a:r>
              <a:rPr lang="en-US" sz="3600" dirty="0"/>
              <a:t>)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err="1"/>
              <a:t>Jika</a:t>
            </a:r>
            <a:r>
              <a:rPr lang="en-US" sz="3600" dirty="0"/>
              <a:t> 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 + 0,15 Y</a:t>
            </a:r>
            <a:r>
              <a:rPr lang="en-US" sz="3600" dirty="0"/>
              <a:t>,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pajak</a:t>
            </a:r>
            <a:r>
              <a:rPr lang="en-US" sz="3600" dirty="0"/>
              <a:t> </a:t>
            </a:r>
            <a:r>
              <a:rPr lang="en-US" sz="3600" dirty="0" err="1"/>
              <a:t>tetap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10, </a:t>
            </a:r>
            <a:r>
              <a:rPr lang="en-US" sz="3600" dirty="0" err="1"/>
              <a:t>sedangkan</a:t>
            </a:r>
            <a:r>
              <a:rPr lang="en-US" sz="3600" dirty="0"/>
              <a:t> </a:t>
            </a:r>
            <a:r>
              <a:rPr lang="en-US" sz="3600" dirty="0" err="1"/>
              <a:t>pajak</a:t>
            </a:r>
            <a:r>
              <a:rPr lang="en-US" sz="3600" dirty="0"/>
              <a:t> </a:t>
            </a:r>
            <a:r>
              <a:rPr lang="en-US" sz="3600" dirty="0" err="1"/>
              <a:t>proporsionalnya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0,15 Y </a:t>
            </a:r>
            <a:r>
              <a:rPr lang="en-US" sz="3600" dirty="0" err="1"/>
              <a:t>atau</a:t>
            </a:r>
            <a:r>
              <a:rPr lang="en-US" sz="3600" dirty="0"/>
              <a:t> 15%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pendapatan</a:t>
            </a:r>
            <a:r>
              <a:rPr lang="en-US" sz="3600" dirty="0"/>
              <a:t> </a:t>
            </a:r>
            <a:r>
              <a:rPr lang="en-US" sz="3600" dirty="0" err="1"/>
              <a:t>nasional</a:t>
            </a:r>
            <a:r>
              <a:rPr lang="en-US" sz="3600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289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78000" cy="1714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dirty="0" smtClean="0"/>
              <a:t>Anggaran pemerintah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9850" indent="-48985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Penerimaan Pemerintah berasal dari Pajak (Tx)</a:t>
            </a:r>
          </a:p>
          <a:p>
            <a:pPr marL="489850" indent="-48985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Pengeluaran Pemerintah terdiri dari “G” dan “Tr”</a:t>
            </a:r>
          </a:p>
          <a:p>
            <a:pPr marL="489850" indent="-48985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Anggaran Pemerintah adalah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/>
              <a:t> </a:t>
            </a:r>
            <a:r>
              <a:rPr lang="id-ID" dirty="0" smtClean="0"/>
              <a:t>       Tx – (G + Tr) atau  Tx - G – Tr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Jika </a:t>
            </a:r>
            <a:r>
              <a:rPr lang="id-ID" dirty="0"/>
              <a:t>Tx – (G + Tr) &gt; </a:t>
            </a:r>
            <a:r>
              <a:rPr lang="id-ID" dirty="0" smtClean="0"/>
              <a:t>0 	</a:t>
            </a:r>
            <a:r>
              <a:rPr lang="id-ID" dirty="0" smtClean="0">
                <a:latin typeface="Arial Narrow"/>
              </a:rPr>
              <a:t>→	</a:t>
            </a:r>
            <a:r>
              <a:rPr lang="id-ID" dirty="0" smtClean="0"/>
              <a:t>Surplus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Jika </a:t>
            </a:r>
            <a:r>
              <a:rPr lang="id-ID" dirty="0"/>
              <a:t>Tx – (G + Tr) = </a:t>
            </a:r>
            <a:r>
              <a:rPr lang="id-ID" dirty="0" smtClean="0"/>
              <a:t>0 	</a:t>
            </a:r>
            <a:r>
              <a:rPr lang="id-ID" dirty="0">
                <a:latin typeface="Arial Narrow"/>
              </a:rPr>
              <a:t> → </a:t>
            </a:r>
            <a:r>
              <a:rPr lang="id-ID" dirty="0" smtClean="0">
                <a:latin typeface="Arial Narrow"/>
              </a:rPr>
              <a:t>	</a:t>
            </a:r>
            <a:r>
              <a:rPr lang="id-ID" dirty="0" smtClean="0"/>
              <a:t>Seimbang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Jika </a:t>
            </a:r>
            <a:r>
              <a:rPr lang="id-ID" dirty="0"/>
              <a:t>Tx – (G + Tr) &lt; </a:t>
            </a:r>
            <a:r>
              <a:rPr lang="id-ID" dirty="0" smtClean="0"/>
              <a:t>0 	</a:t>
            </a:r>
            <a:r>
              <a:rPr lang="id-ID" dirty="0">
                <a:latin typeface="Arial Narrow"/>
              </a:rPr>
              <a:t> → </a:t>
            </a:r>
            <a:r>
              <a:rPr lang="id-ID" dirty="0" smtClean="0">
                <a:latin typeface="Arial Narrow"/>
              </a:rPr>
              <a:t>	</a:t>
            </a:r>
            <a:r>
              <a:rPr lang="id-ID" dirty="0" smtClean="0"/>
              <a:t>Defisit</a:t>
            </a:r>
            <a:endParaRPr lang="id-ID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505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6260"/>
            <a:ext cx="14478000" cy="85344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dirty="0" err="1" smtClean="0">
                <a:solidFill>
                  <a:srgbClr val="FFFF00"/>
                </a:solidFill>
                <a:latin typeface="Britannic Bold" pitchFamily="34" charset="0"/>
              </a:rPr>
              <a:t>Contoh</a:t>
            </a:r>
            <a:r>
              <a:rPr lang="en-US" b="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latin typeface="Britannic Bold" pitchFamily="34" charset="0"/>
              </a:rPr>
              <a:t>Soal</a:t>
            </a:r>
            <a:r>
              <a:rPr lang="en-US" b="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  <a:r>
              <a:rPr lang="id-ID" b="0" dirty="0" smtClean="0">
                <a:solidFill>
                  <a:srgbClr val="FFFF00"/>
                </a:solidFill>
                <a:latin typeface="Britannic Bold" pitchFamily="34" charset="0"/>
              </a:rPr>
              <a:t>3</a:t>
            </a:r>
            <a:endParaRPr lang="en-US" b="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14500"/>
            <a:ext cx="15392400" cy="7269957"/>
          </a:xfrm>
          <a:ln cap="flat">
            <a:prstDash val="dash"/>
          </a:ln>
        </p:spPr>
        <p:txBody>
          <a:bodyPr>
            <a:normAutofit/>
          </a:bodyPr>
          <a:lstStyle/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err="1"/>
              <a:t>Diketahui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</a:t>
            </a:r>
            <a:r>
              <a:rPr lang="id-ID" sz="3600" dirty="0"/>
              <a:t>dalam perekonomian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negara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id-ID" sz="3600" dirty="0"/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30 + 0,75 Yd</a:t>
            </a:r>
            <a:r>
              <a:rPr lang="en-US" sz="3600" dirty="0"/>
              <a:t>.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tahun</a:t>
            </a:r>
            <a:r>
              <a:rPr lang="en-US" sz="3600" dirty="0"/>
              <a:t> </a:t>
            </a:r>
            <a:r>
              <a:rPr lang="id-ID" sz="3600" dirty="0"/>
              <a:t>yang sama</a:t>
            </a:r>
            <a:r>
              <a:rPr lang="en-US" sz="3600" dirty="0"/>
              <a:t> </a:t>
            </a:r>
            <a:r>
              <a:rPr lang="en-US" sz="3600" dirty="0" err="1"/>
              <a:t>terdapat</a:t>
            </a:r>
            <a:r>
              <a:rPr lang="en-US" sz="3600" dirty="0"/>
              <a:t> transfer </a:t>
            </a:r>
            <a:r>
              <a:rPr lang="en-US" sz="3600" dirty="0" err="1"/>
              <a:t>pemerintah</a:t>
            </a:r>
            <a:r>
              <a:rPr lang="en-US" sz="3600" dirty="0"/>
              <a:t> </a:t>
            </a:r>
            <a:r>
              <a:rPr lang="en-US" sz="3600" dirty="0" err="1"/>
              <a:t>sebesar</a:t>
            </a:r>
            <a:r>
              <a:rPr lang="en-US" sz="3600" dirty="0"/>
              <a:t> 40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penerimaan</a:t>
            </a:r>
            <a:r>
              <a:rPr lang="en-US" sz="3600" dirty="0"/>
              <a:t> </a:t>
            </a:r>
            <a:r>
              <a:rPr lang="en-US" sz="3600" dirty="0" err="1"/>
              <a:t>pajak</a:t>
            </a:r>
            <a:r>
              <a:rPr lang="en-US" sz="3600" dirty="0"/>
              <a:t> </a:t>
            </a:r>
            <a:r>
              <a:rPr lang="en-US" sz="3600" dirty="0" err="1"/>
              <a:t>sebesar</a:t>
            </a:r>
            <a:r>
              <a:rPr lang="en-US" sz="3600" dirty="0"/>
              <a:t> 20.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err="1"/>
              <a:t>Pertanyaan</a:t>
            </a:r>
            <a:r>
              <a:rPr lang="en-US" sz="3600" dirty="0"/>
              <a:t> :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a. </a:t>
            </a:r>
            <a:r>
              <a:rPr lang="en-US" sz="3600" dirty="0" err="1"/>
              <a:t>Carilah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</a:t>
            </a:r>
            <a:r>
              <a:rPr lang="en-US" sz="3600" dirty="0" err="1"/>
              <a:t>sebelum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Tr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Tx</a:t>
            </a:r>
            <a:endParaRPr lang="en-US" sz="3600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b. </a:t>
            </a:r>
            <a:r>
              <a:rPr lang="en-US" sz="3600" dirty="0" err="1"/>
              <a:t>Carilah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Tr</a:t>
            </a:r>
            <a:r>
              <a:rPr lang="en-US" sz="3600" dirty="0"/>
              <a:t> </a:t>
            </a:r>
            <a:r>
              <a:rPr lang="en-US" sz="3600" dirty="0" err="1"/>
              <a:t>tapi</a:t>
            </a:r>
            <a:r>
              <a:rPr lang="en-US" sz="3600" dirty="0"/>
              <a:t> </a:t>
            </a:r>
            <a:r>
              <a:rPr lang="en-US" sz="3600" dirty="0" err="1"/>
              <a:t>sebelum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Tx</a:t>
            </a:r>
            <a:endParaRPr lang="en-US" sz="3600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c. </a:t>
            </a:r>
            <a:r>
              <a:rPr lang="en-US" sz="3600" dirty="0" err="1"/>
              <a:t>Carilah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konsumsi</a:t>
            </a:r>
            <a:r>
              <a:rPr lang="en-US" sz="3600" dirty="0"/>
              <a:t>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Tr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Tx</a:t>
            </a:r>
            <a:endParaRPr lang="en-US" sz="3600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d. </a:t>
            </a:r>
            <a:r>
              <a:rPr lang="en-US" sz="3600" dirty="0" err="1"/>
              <a:t>Carilah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> saving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Tr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Tx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5400" y="6743700"/>
            <a:ext cx="11125200" cy="31861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87585" indent="-487585" algn="l" rtl="0" eaLnBrk="0" fontAlgn="base" hangingPunct="0">
              <a:spcBef>
                <a:spcPts val="1071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29814" indent="-408211" algn="l" rtl="0" eaLnBrk="0" fontAlgn="base" hangingPunct="0">
              <a:spcBef>
                <a:spcPts val="893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41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1355034" indent="-408211" algn="l" rtl="0" eaLnBrk="0" fontAlgn="base" hangingPunct="0">
              <a:spcBef>
                <a:spcPts val="714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4429" indent="-40821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36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2284848" indent="-408211" algn="l" rtl="0" eaLnBrk="0" fontAlgn="base" hangingPunct="0">
              <a:spcBef>
                <a:spcPts val="714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8879" indent="-326569" algn="l" rtl="0" eaLnBrk="1" latinLnBrk="0" hangingPunct="1">
              <a:spcBef>
                <a:spcPts val="714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8105" indent="-32656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8345" indent="-326569" algn="l" rtl="0" eaLnBrk="1" latinLnBrk="0" hangingPunct="1">
              <a:spcBef>
                <a:spcPts val="536"/>
              </a:spcBef>
              <a:buClr>
                <a:schemeClr val="accent4"/>
              </a:buClr>
              <a:buSzPct val="100000"/>
              <a:buChar char="•"/>
              <a:defRPr kumimoji="0" sz="29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73899" indent="-32656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J a w a b a n </a:t>
            </a: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:  </a:t>
            </a:r>
            <a:r>
              <a:rPr lang="id-ID" sz="3200" dirty="0"/>
              <a:t>Silakan dihitung sendiri dan cocokkan jawabannya :</a:t>
            </a:r>
            <a:endParaRPr lang="en-US" sz="3200" dirty="0"/>
          </a:p>
          <a:p>
            <a:pPr marL="1088554" indent="-1088554" algn="ctr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sz="3200" dirty="0"/>
              <a:t>C = 30 + 0,75 Y</a:t>
            </a:r>
          </a:p>
          <a:p>
            <a:pPr marL="1088554" indent="-1088554" algn="ctr" eaLnBrk="1" fontAlgn="auto" hangingPunct="1"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3200" dirty="0"/>
              <a:t>C = 60 + 0,75 Y</a:t>
            </a:r>
          </a:p>
          <a:p>
            <a:pPr marL="1088554" indent="-1088554" algn="ctr" eaLnBrk="1" fontAlgn="auto" hangingPunct="1"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3200" dirty="0"/>
              <a:t>C = 45 + 0,75 Y</a:t>
            </a:r>
          </a:p>
          <a:p>
            <a:pPr marL="1088554" indent="-1088554" algn="ctr" eaLnBrk="1" fontAlgn="auto" hangingPunct="1">
              <a:spcAft>
                <a:spcPts val="0"/>
              </a:spcAft>
              <a:buFontTx/>
              <a:buAutoNum type="alphaLcPeriod" startAt="2"/>
              <a:defRPr/>
            </a:pPr>
            <a:r>
              <a:rPr lang="id-ID" sz="3200" dirty="0"/>
              <a:t>S</a:t>
            </a:r>
            <a:r>
              <a:rPr lang="en-US" sz="3200" dirty="0" smtClean="0"/>
              <a:t> </a:t>
            </a:r>
            <a:r>
              <a:rPr lang="en-US" sz="3200" dirty="0"/>
              <a:t>= -25 + 0,25 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39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460" cy="1028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"/>
            <a:ext cx="18072100" cy="2582546"/>
            <a:chOff x="0" y="0"/>
            <a:chExt cx="18072100" cy="2582545"/>
          </a:xfrm>
        </p:grpSpPr>
        <p:sp>
          <p:nvSpPr>
            <p:cNvPr id="4" name="object 4"/>
            <p:cNvSpPr/>
            <p:nvPr/>
          </p:nvSpPr>
          <p:spPr>
            <a:xfrm>
              <a:off x="3094482" y="0"/>
              <a:ext cx="1424940" cy="1765935"/>
            </a:xfrm>
            <a:custGeom>
              <a:avLst/>
              <a:gdLst/>
              <a:ahLst/>
              <a:cxnLst/>
              <a:rect l="l" t="t" r="r" b="b"/>
              <a:pathLst>
                <a:path w="1424939" h="1765935">
                  <a:moveTo>
                    <a:pt x="1424868" y="0"/>
                  </a:moveTo>
                  <a:lnTo>
                    <a:pt x="884357" y="0"/>
                  </a:lnTo>
                  <a:lnTo>
                    <a:pt x="0" y="1531747"/>
                  </a:lnTo>
                  <a:lnTo>
                    <a:pt x="405383" y="1765807"/>
                  </a:lnTo>
                  <a:lnTo>
                    <a:pt x="142486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4358" y="0"/>
              <a:ext cx="2564130" cy="2335530"/>
            </a:xfrm>
            <a:custGeom>
              <a:avLst/>
              <a:gdLst/>
              <a:ahLst/>
              <a:cxnLst/>
              <a:rect l="l" t="t" r="r" b="b"/>
              <a:pathLst>
                <a:path w="2564129" h="2335530">
                  <a:moveTo>
                    <a:pt x="2563787" y="0"/>
                  </a:moveTo>
                  <a:lnTo>
                    <a:pt x="943005" y="0"/>
                  </a:lnTo>
                  <a:lnTo>
                    <a:pt x="0" y="1633347"/>
                  </a:lnTo>
                  <a:lnTo>
                    <a:pt x="1215593" y="2335149"/>
                  </a:lnTo>
                  <a:lnTo>
                    <a:pt x="2563787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2324" y="0"/>
              <a:ext cx="728980" cy="938530"/>
            </a:xfrm>
            <a:custGeom>
              <a:avLst/>
              <a:gdLst/>
              <a:ahLst/>
              <a:cxnLst/>
              <a:rect l="l" t="t" r="r" b="b"/>
              <a:pathLst>
                <a:path w="728980" h="938530">
                  <a:moveTo>
                    <a:pt x="728837" y="0"/>
                  </a:moveTo>
                  <a:lnTo>
                    <a:pt x="479389" y="0"/>
                  </a:lnTo>
                  <a:lnTo>
                    <a:pt x="0" y="830326"/>
                  </a:lnTo>
                  <a:lnTo>
                    <a:pt x="187121" y="938276"/>
                  </a:lnTo>
                  <a:lnTo>
                    <a:pt x="72883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490980" cy="2582545"/>
            </a:xfrm>
            <a:custGeom>
              <a:avLst/>
              <a:gdLst/>
              <a:ahLst/>
              <a:cxnLst/>
              <a:rect l="l" t="t" r="r" b="b"/>
              <a:pathLst>
                <a:path w="1490980" h="2582545">
                  <a:moveTo>
                    <a:pt x="1490731" y="0"/>
                  </a:moveTo>
                  <a:lnTo>
                    <a:pt x="777925" y="0"/>
                  </a:lnTo>
                  <a:lnTo>
                    <a:pt x="0" y="1347409"/>
                  </a:lnTo>
                  <a:lnTo>
                    <a:pt x="0" y="2582014"/>
                  </a:lnTo>
                  <a:lnTo>
                    <a:pt x="149073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0" y="1831339"/>
              <a:ext cx="13530580" cy="1447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5869677" y="6102739"/>
            <a:ext cx="2416334" cy="4184651"/>
            <a:chOff x="15869666" y="6102731"/>
            <a:chExt cx="2416334" cy="4184650"/>
          </a:xfrm>
        </p:grpSpPr>
        <p:sp>
          <p:nvSpPr>
            <p:cNvPr id="10" name="object 10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41902" y="387421"/>
            <a:ext cx="11688698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39" dirty="0"/>
              <a:t>Pendekatan</a:t>
            </a:r>
            <a:r>
              <a:rPr spc="-14" dirty="0"/>
              <a:t> </a:t>
            </a:r>
            <a:r>
              <a:rPr spc="-25" dirty="0" err="1"/>
              <a:t>Pendapatan</a:t>
            </a:r>
            <a:r>
              <a:rPr spc="-39" dirty="0"/>
              <a:t> </a:t>
            </a:r>
            <a:r>
              <a:rPr dirty="0" err="1" smtClean="0"/>
              <a:t>Nasional</a:t>
            </a:r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259840" y="2684786"/>
            <a:ext cx="8747760" cy="550151"/>
          </a:xfrm>
          <a:prstGeom prst="rect">
            <a:avLst/>
          </a:prstGeom>
          <a:solidFill>
            <a:srgbClr val="0066CC"/>
          </a:solidFill>
        </p:spPr>
        <p:txBody>
          <a:bodyPr vert="horz" wrap="square" lIns="0" tIns="57150" rIns="0" bIns="0" rtlCol="0">
            <a:spAutoFit/>
          </a:bodyPr>
          <a:lstStyle/>
          <a:p>
            <a:pPr marL="163192">
              <a:spcBef>
                <a:spcPts val="450"/>
              </a:spcBef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Pendekatan</a:t>
            </a:r>
            <a:r>
              <a:rPr sz="3200" b="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Produksi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0300" y="5166302"/>
            <a:ext cx="9794240" cy="662998"/>
          </a:xfrm>
          <a:prstGeom prst="rect">
            <a:avLst/>
          </a:prstGeom>
          <a:solidFill>
            <a:srgbClr val="0099CC"/>
          </a:solidFill>
        </p:spPr>
        <p:txBody>
          <a:bodyPr vert="horz" wrap="square" lIns="0" tIns="107946" rIns="0" bIns="0" rtlCol="0">
            <a:spAutoFit/>
          </a:bodyPr>
          <a:lstStyle/>
          <a:p>
            <a:pPr marL="163192">
              <a:spcBef>
                <a:spcPts val="850"/>
              </a:spcBef>
            </a:pP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Pendekatan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Pengeluaran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4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600" b="1" i="1" spc="-14" dirty="0">
                <a:solidFill>
                  <a:srgbClr val="FFFFFF"/>
                </a:solidFill>
                <a:latin typeface="Calibri"/>
                <a:cs typeface="Calibri"/>
              </a:rPr>
              <a:t>expenditure</a:t>
            </a:r>
            <a:r>
              <a:rPr sz="36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11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3600" b="1" spc="-1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0807" y="6057900"/>
            <a:ext cx="44850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 (X </a:t>
            </a:r>
            <a:r>
              <a:rPr lang="id-ID" sz="3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M)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8180" y="7447280"/>
            <a:ext cx="8796020" cy="648896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93980" rIns="0" bIns="0" rtlCol="0">
            <a:spAutoFit/>
          </a:bodyPr>
          <a:lstStyle/>
          <a:p>
            <a:pPr marL="164454">
              <a:spcBef>
                <a:spcPts val="739"/>
              </a:spcBef>
            </a:pP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Pendekatan</a:t>
            </a:r>
            <a:r>
              <a:rPr sz="36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1" dirty="0">
                <a:solidFill>
                  <a:srgbClr val="FFFFFF"/>
                </a:solidFill>
                <a:latin typeface="Calibri"/>
                <a:cs typeface="Calibri"/>
              </a:rPr>
              <a:t>Penerimaan (</a:t>
            </a:r>
            <a:r>
              <a:rPr sz="3600" b="1" i="1" spc="-11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3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i="1" spc="-11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9320" y="8247633"/>
            <a:ext cx="826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 Upah</a:t>
            </a:r>
            <a:r>
              <a:rPr sz="3600" b="1" spc="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dan Gaji</a:t>
            </a:r>
            <a:r>
              <a:rPr sz="3600" b="1" spc="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Sewa</a:t>
            </a:r>
            <a:r>
              <a:rPr sz="3600" b="1" spc="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4" dirty="0">
                <a:solidFill>
                  <a:srgbClr val="FF0000"/>
                </a:solidFill>
                <a:latin typeface="Calibri"/>
                <a:cs typeface="Calibri"/>
              </a:rPr>
              <a:t>Bunga</a:t>
            </a:r>
            <a:r>
              <a:rPr sz="3600" b="1" spc="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6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Laba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09648" y="3280701"/>
            <a:ext cx="4662552" cy="1589535"/>
          </a:xfrm>
          <a:prstGeom prst="rect">
            <a:avLst/>
          </a:prstGeom>
        </p:spPr>
        <p:txBody>
          <a:bodyPr vert="horz" wrap="square" lIns="0" tIns="100962" rIns="0" bIns="0" rtlCol="0">
            <a:spAutoFit/>
          </a:bodyPr>
          <a:lstStyle/>
          <a:p>
            <a:pPr marL="3811" algn="ctr">
              <a:spcBef>
                <a:spcPts val="795"/>
              </a:spcBef>
            </a:pPr>
            <a:r>
              <a:rPr lang="id-ID" sz="2400" spc="145" dirty="0">
                <a:solidFill>
                  <a:srgbClr val="FF0000"/>
                </a:solidFill>
                <a:latin typeface="Cambria Math"/>
                <a:cs typeface="Cambria Math"/>
              </a:rPr>
              <a:t>𝑛</a:t>
            </a:r>
            <a:endParaRPr lang="id-ID" sz="2400" dirty="0">
              <a:latin typeface="Cambria Math"/>
              <a:cs typeface="Cambria Math"/>
            </a:endParaRPr>
          </a:p>
          <a:p>
            <a:pPr algn="ctr">
              <a:spcBef>
                <a:spcPts val="970"/>
              </a:spcBef>
            </a:pPr>
            <a:r>
              <a:rPr lang="id-ID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𝑌</a:t>
            </a:r>
            <a:r>
              <a:rPr lang="id-ID" sz="3200" b="1" spc="23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∑</a:t>
            </a:r>
            <a:r>
              <a:rPr lang="id-ID" sz="3200" b="1" spc="-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𝑃</a:t>
            </a:r>
            <a:r>
              <a:rPr lang="id-ID" sz="3200" b="1" spc="577" baseline="-162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𝑖</a:t>
            </a:r>
            <a:r>
              <a:rPr lang="id-ID" sz="3200" b="1" spc="-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𝑄</a:t>
            </a:r>
            <a:r>
              <a:rPr lang="id-ID" sz="3200" b="1" spc="307" baseline="-162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𝑖</a:t>
            </a:r>
            <a:endParaRPr lang="id-ID" sz="3200" b="1" baseline="-16260" dirty="0">
              <a:latin typeface="Arial" pitchFamily="34" charset="0"/>
              <a:cs typeface="Arial" pitchFamily="34" charset="0"/>
            </a:endParaRPr>
          </a:p>
          <a:p>
            <a:pPr marL="5714" algn="ctr">
              <a:spcBef>
                <a:spcPts val="970"/>
              </a:spcBef>
            </a:pPr>
            <a:r>
              <a:rPr lang="id-ID" sz="2400" spc="45" dirty="0">
                <a:solidFill>
                  <a:srgbClr val="FF0000"/>
                </a:solidFill>
                <a:latin typeface="Cambria Math"/>
                <a:cs typeface="Cambria Math"/>
              </a:rPr>
              <a:t>𝑖=1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14589"/>
            <a:ext cx="14478000" cy="7377111"/>
          </a:xfrm>
        </p:spPr>
        <p:txBody>
          <a:bodyPr/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30 + 0,75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dimana Yd= Y+Tr = Y+40</a:t>
            </a:r>
          </a:p>
          <a:p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30 +0,75 (Y+40) </a:t>
            </a:r>
          </a:p>
          <a:p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= 30 + 0,75Y + 30</a:t>
            </a:r>
          </a:p>
          <a:p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60 + 0,75Y</a:t>
            </a:r>
          </a:p>
          <a:p>
            <a:endParaRPr lang="id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30 + 0,75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dimana </a:t>
            </a:r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Yd=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Y+Tr- Tx </a:t>
            </a:r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Y+40-20 = Y+20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30 + 0,75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(Y+20)</a:t>
            </a:r>
          </a:p>
          <a:p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= 30 + 0,75 Y + 15</a:t>
            </a:r>
          </a:p>
          <a:p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45 + 0,75 Y</a:t>
            </a:r>
          </a:p>
          <a:p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Yd – C </a:t>
            </a:r>
          </a:p>
          <a:p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Y+20 – (</a:t>
            </a:r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+ 0,75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Y)</a:t>
            </a:r>
          </a:p>
          <a:p>
            <a:r>
              <a:rPr lang="id-I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Y+20 - 45 - 0,75Y = -25 + 0,25Y</a:t>
            </a:r>
            <a:endParaRPr lang="id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13F9A"/>
                </a:solidFill>
              </a:rPr>
              <a:t>makro 2013/edalmen</a:t>
            </a: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67F51-3997-4C8C-94CB-09C111EAC66F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0344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23444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latin typeface="Britannic Bold" pitchFamily="34" charset="0"/>
              </a:rPr>
              <a:t>Contoh</a:t>
            </a:r>
            <a:r>
              <a:rPr lang="en-US" b="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  <a:latin typeface="Britannic Bold" pitchFamily="34" charset="0"/>
              </a:rPr>
              <a:t>Soal</a:t>
            </a:r>
            <a:r>
              <a:rPr lang="en-US" b="0" dirty="0" smtClean="0">
                <a:solidFill>
                  <a:srgbClr val="FFFF00"/>
                </a:solidFill>
                <a:latin typeface="Britannic Bold" pitchFamily="34" charset="0"/>
              </a:rPr>
              <a:t>   </a:t>
            </a:r>
            <a:r>
              <a:rPr lang="id-ID" b="0" dirty="0" smtClean="0">
                <a:solidFill>
                  <a:srgbClr val="FFFF00"/>
                </a:solidFill>
                <a:latin typeface="Britannic Bold" pitchFamily="34" charset="0"/>
              </a:rPr>
              <a:t>4</a:t>
            </a:r>
            <a:endParaRPr lang="en-US" b="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19300"/>
            <a:ext cx="14478000" cy="7269957"/>
          </a:xfrm>
          <a:ln cap="flat">
            <a:prstDash val="dash"/>
          </a:ln>
        </p:spPr>
        <p:txBody>
          <a:bodyPr>
            <a:normAutofit fontScale="92500" lnSpcReduction="10000"/>
          </a:bodyPr>
          <a:lstStyle/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 err="1"/>
              <a:t>Berikut</a:t>
            </a:r>
            <a:r>
              <a:rPr lang="en-US" sz="4300" dirty="0"/>
              <a:t> </a:t>
            </a:r>
            <a:r>
              <a:rPr lang="en-US" sz="4300" dirty="0" err="1"/>
              <a:t>adalah</a:t>
            </a:r>
            <a:r>
              <a:rPr lang="en-US" sz="4300" dirty="0"/>
              <a:t> data </a:t>
            </a:r>
            <a:r>
              <a:rPr lang="en-US" sz="4300" dirty="0" err="1"/>
              <a:t>perekonomian</a:t>
            </a:r>
            <a:r>
              <a:rPr lang="en-US" sz="4300" dirty="0"/>
              <a:t> </a:t>
            </a:r>
            <a:r>
              <a:rPr lang="en-US" sz="4300" dirty="0" err="1"/>
              <a:t>suatu</a:t>
            </a:r>
            <a:r>
              <a:rPr lang="en-US" sz="4300" dirty="0"/>
              <a:t> </a:t>
            </a:r>
            <a:r>
              <a:rPr lang="en-US" sz="4300" dirty="0" err="1"/>
              <a:t>negara</a:t>
            </a:r>
            <a:r>
              <a:rPr lang="en-US" sz="4300" dirty="0"/>
              <a:t> :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      C = 230 + 0,75 </a:t>
            </a:r>
            <a:r>
              <a:rPr lang="en-US" sz="4300" dirty="0" err="1"/>
              <a:t>Yd</a:t>
            </a:r>
            <a:endParaRPr lang="en-US" sz="4300" dirty="0"/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      I  = 100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   </a:t>
            </a:r>
            <a:r>
              <a:rPr lang="id-ID" sz="4300" dirty="0"/>
              <a:t> </a:t>
            </a:r>
            <a:r>
              <a:rPr lang="en-US" sz="4300" dirty="0"/>
              <a:t>  G = 150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  </a:t>
            </a:r>
            <a:r>
              <a:rPr lang="id-ID" sz="4300" dirty="0"/>
              <a:t> </a:t>
            </a:r>
            <a:r>
              <a:rPr lang="en-US" sz="4300" dirty="0"/>
              <a:t>  </a:t>
            </a:r>
            <a:r>
              <a:rPr lang="en-US" sz="4300" dirty="0" err="1"/>
              <a:t>Tx</a:t>
            </a:r>
            <a:r>
              <a:rPr lang="en-US" sz="4300" dirty="0"/>
              <a:t> = 60 + 0,2 Y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     </a:t>
            </a:r>
            <a:r>
              <a:rPr lang="en-US" sz="4300" dirty="0" err="1"/>
              <a:t>Tr</a:t>
            </a:r>
            <a:r>
              <a:rPr lang="en-US" sz="4300" dirty="0"/>
              <a:t> =  100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300" dirty="0"/>
              <a:t> </a:t>
            </a:r>
            <a:r>
              <a:rPr lang="en-US" sz="4300" u="sng" dirty="0" err="1"/>
              <a:t>Pertanyaan</a:t>
            </a:r>
            <a:r>
              <a:rPr lang="en-US" sz="4300" dirty="0"/>
              <a:t> :</a:t>
            </a:r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lphaLcPeriod"/>
              <a:defRPr/>
            </a:pPr>
            <a:r>
              <a:rPr lang="en-US" sz="4300" dirty="0" err="1"/>
              <a:t>Hitunglah</a:t>
            </a:r>
            <a:r>
              <a:rPr lang="en-US" sz="4300" dirty="0"/>
              <a:t> </a:t>
            </a:r>
            <a:r>
              <a:rPr lang="en-US" sz="4300" dirty="0" err="1"/>
              <a:t>besarnya</a:t>
            </a:r>
            <a:r>
              <a:rPr lang="en-US" sz="4300" dirty="0"/>
              <a:t> </a:t>
            </a:r>
            <a:r>
              <a:rPr lang="en-US" sz="4300" dirty="0" err="1"/>
              <a:t>keseimbangan</a:t>
            </a:r>
            <a:r>
              <a:rPr lang="en-US" sz="4300" dirty="0"/>
              <a:t> </a:t>
            </a:r>
            <a:r>
              <a:rPr lang="en-US" sz="4300" dirty="0" err="1"/>
              <a:t>pendapatan</a:t>
            </a:r>
            <a:r>
              <a:rPr lang="en-US" sz="4300" dirty="0"/>
              <a:t> </a:t>
            </a:r>
            <a:r>
              <a:rPr lang="en-US" sz="4300" dirty="0" err="1"/>
              <a:t>nasional</a:t>
            </a:r>
            <a:endParaRPr lang="en-US" sz="4300" dirty="0"/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lphaLcPeriod"/>
              <a:defRPr/>
            </a:pPr>
            <a:r>
              <a:rPr lang="en-US" sz="4300" dirty="0" err="1"/>
              <a:t>Berapa</a:t>
            </a:r>
            <a:r>
              <a:rPr lang="en-US" sz="4300" dirty="0"/>
              <a:t> </a:t>
            </a:r>
            <a:r>
              <a:rPr lang="en-US" sz="4300" dirty="0" err="1"/>
              <a:t>nilai</a:t>
            </a:r>
            <a:r>
              <a:rPr lang="en-US" sz="4300" dirty="0"/>
              <a:t> C, </a:t>
            </a:r>
            <a:r>
              <a:rPr lang="en-US" sz="4300" dirty="0" err="1"/>
              <a:t>Yd</a:t>
            </a:r>
            <a:r>
              <a:rPr lang="en-US" sz="4300" dirty="0"/>
              <a:t>,  S, </a:t>
            </a:r>
            <a:r>
              <a:rPr lang="en-US" sz="4300" dirty="0" err="1"/>
              <a:t>dan</a:t>
            </a:r>
            <a:r>
              <a:rPr lang="en-US" sz="4300" dirty="0"/>
              <a:t> </a:t>
            </a:r>
            <a:r>
              <a:rPr lang="en-US" sz="4300" dirty="0" err="1"/>
              <a:t>Tx</a:t>
            </a:r>
            <a:r>
              <a:rPr lang="en-US" sz="4300" dirty="0"/>
              <a:t> </a:t>
            </a:r>
            <a:r>
              <a:rPr lang="en-US" sz="4300" dirty="0" err="1"/>
              <a:t>pada</a:t>
            </a:r>
            <a:r>
              <a:rPr lang="en-US" sz="4300" dirty="0"/>
              <a:t> </a:t>
            </a:r>
            <a:r>
              <a:rPr lang="en-US" sz="4300" dirty="0" err="1"/>
              <a:t>saat</a:t>
            </a:r>
            <a:r>
              <a:rPr lang="en-US" sz="4300" dirty="0"/>
              <a:t> </a:t>
            </a:r>
            <a:r>
              <a:rPr lang="en-US" sz="4300" dirty="0" err="1"/>
              <a:t>keseimbangan</a:t>
            </a:r>
            <a:r>
              <a:rPr lang="en-US" sz="4300" dirty="0"/>
              <a:t> </a:t>
            </a:r>
            <a:r>
              <a:rPr lang="en-US" sz="4300" dirty="0" err="1"/>
              <a:t>tersebut</a:t>
            </a:r>
            <a:endParaRPr lang="en-US" sz="4300" dirty="0"/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lphaLcPeriod"/>
              <a:defRPr/>
            </a:pPr>
            <a:r>
              <a:rPr lang="en-US" sz="4300" dirty="0" err="1"/>
              <a:t>Berapa</a:t>
            </a:r>
            <a:r>
              <a:rPr lang="en-US" sz="4300" dirty="0"/>
              <a:t> </a:t>
            </a:r>
            <a:r>
              <a:rPr lang="en-US" sz="4300" dirty="0" err="1"/>
              <a:t>besarnya</a:t>
            </a:r>
            <a:r>
              <a:rPr lang="en-US" sz="4300" dirty="0"/>
              <a:t> </a:t>
            </a:r>
            <a:r>
              <a:rPr lang="en-US" sz="4300" dirty="0" err="1"/>
              <a:t>defisit</a:t>
            </a:r>
            <a:r>
              <a:rPr lang="en-US" sz="4300" dirty="0"/>
              <a:t> </a:t>
            </a:r>
            <a:r>
              <a:rPr lang="en-US" sz="4300" dirty="0" err="1"/>
              <a:t>atau</a:t>
            </a:r>
            <a:r>
              <a:rPr lang="en-US" sz="4300" dirty="0"/>
              <a:t> surplus </a:t>
            </a:r>
            <a:r>
              <a:rPr lang="en-US" sz="4300" dirty="0" err="1"/>
              <a:t>anggaran</a:t>
            </a:r>
            <a:r>
              <a:rPr lang="en-US" sz="4300" dirty="0"/>
              <a:t> </a:t>
            </a:r>
            <a:r>
              <a:rPr lang="en-US" sz="4300" dirty="0" err="1"/>
              <a:t>pemerintah</a:t>
            </a:r>
            <a:r>
              <a:rPr lang="en-US" sz="4300" dirty="0"/>
              <a:t> yang </a:t>
            </a:r>
            <a:r>
              <a:rPr lang="en-US" sz="4300" dirty="0" err="1"/>
              <a:t>terjadi</a:t>
            </a:r>
            <a:endParaRPr lang="en-US" sz="4300" dirty="0"/>
          </a:p>
          <a:p>
            <a:pPr marL="952485" indent="-952485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lphaLcPeriod"/>
              <a:defRPr/>
            </a:pPr>
            <a:r>
              <a:rPr lang="en-US" sz="4300" dirty="0" err="1"/>
              <a:t>Gambarkan</a:t>
            </a:r>
            <a:r>
              <a:rPr lang="en-US" sz="4300" dirty="0"/>
              <a:t> </a:t>
            </a:r>
            <a:r>
              <a:rPr lang="en-US" sz="4300" dirty="0" err="1"/>
              <a:t>keseimbangan</a:t>
            </a:r>
            <a:r>
              <a:rPr lang="en-US" sz="4300" dirty="0"/>
              <a:t> </a:t>
            </a:r>
            <a:r>
              <a:rPr lang="en-US" sz="4300" dirty="0" err="1"/>
              <a:t>tersebut</a:t>
            </a:r>
            <a:r>
              <a:rPr lang="en-US" sz="4300" dirty="0"/>
              <a:t> </a:t>
            </a:r>
            <a:r>
              <a:rPr lang="en-US" sz="4300" dirty="0" err="1"/>
              <a:t>dengan</a:t>
            </a:r>
            <a:r>
              <a:rPr lang="en-US" sz="4300" dirty="0"/>
              <a:t> </a:t>
            </a:r>
            <a:r>
              <a:rPr lang="en-US" sz="4300" dirty="0" err="1"/>
              <a:t>grafik</a:t>
            </a:r>
            <a:endParaRPr lang="en-US" sz="4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324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"/>
            <a:ext cx="15087600" cy="99774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99FF"/>
                </a:solidFill>
                <a:latin typeface="Britannic Bold" pitchFamily="34" charset="0"/>
              </a:rPr>
              <a:t>J a w a b a 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04900"/>
            <a:ext cx="15240000" cy="815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3200" dirty="0"/>
              <a:t>C = a + b </a:t>
            </a:r>
            <a:r>
              <a:rPr lang="en-US" sz="3200" dirty="0" err="1" smtClean="0"/>
              <a:t>Yd</a:t>
            </a:r>
            <a:r>
              <a:rPr lang="id-ID" sz="3200" dirty="0" smtClean="0"/>
              <a:t>         (Yd = </a:t>
            </a:r>
            <a:r>
              <a:rPr lang="en-US" sz="3200" dirty="0" smtClean="0"/>
              <a:t>Y </a:t>
            </a:r>
            <a:r>
              <a:rPr lang="en-US" sz="3200" dirty="0"/>
              <a:t>+ </a:t>
            </a:r>
            <a:r>
              <a:rPr lang="en-US" sz="3200" dirty="0" err="1"/>
              <a:t>Tr</a:t>
            </a:r>
            <a:r>
              <a:rPr lang="en-US" sz="3200" dirty="0"/>
              <a:t> – </a:t>
            </a:r>
            <a:r>
              <a:rPr lang="en-US" sz="3200" dirty="0" err="1"/>
              <a:t>Tx</a:t>
            </a:r>
            <a:r>
              <a:rPr lang="en-US" sz="3200" dirty="0" smtClean="0"/>
              <a:t>)</a:t>
            </a:r>
            <a:endParaRPr lang="en-U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C = a + b (Y + </a:t>
            </a:r>
            <a:r>
              <a:rPr lang="en-US" sz="3200" dirty="0" err="1"/>
              <a:t>Tr</a:t>
            </a:r>
            <a:r>
              <a:rPr lang="en-US" sz="3200" dirty="0"/>
              <a:t> – </a:t>
            </a:r>
            <a:r>
              <a:rPr lang="en-US" sz="3200" dirty="0" err="1"/>
              <a:t>Tx</a:t>
            </a:r>
            <a:r>
              <a:rPr lang="en-US" sz="32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C = 230 + 0,75 (Y+100-(60+0,2Y)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C = 230 + 0,75 (0,8 Y + 40)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C = 230 + 0,6 Y + 30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rgbClr val="C00000"/>
                </a:solidFill>
              </a:rPr>
              <a:t>C = 260 + 0,6 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a. </a:t>
            </a:r>
            <a:r>
              <a:rPr lang="en-US" sz="3200" dirty="0" err="1"/>
              <a:t>Keseimbangan</a:t>
            </a:r>
            <a:r>
              <a:rPr lang="en-US" sz="3200" dirty="0"/>
              <a:t> </a:t>
            </a:r>
            <a:r>
              <a:rPr lang="en-US" sz="3200" dirty="0" err="1"/>
              <a:t>pendapatan</a:t>
            </a:r>
            <a:r>
              <a:rPr lang="en-US" sz="3200" dirty="0"/>
              <a:t> </a:t>
            </a:r>
            <a:r>
              <a:rPr lang="en-US" sz="3200" dirty="0" err="1"/>
              <a:t>nasional</a:t>
            </a:r>
            <a:endParaRPr lang="en-US" sz="32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/>
              <a:t>    Y = C +I +G </a:t>
            </a:r>
            <a:r>
              <a:rPr lang="id-ID" sz="3200" dirty="0" smtClean="0"/>
              <a:t>= </a:t>
            </a:r>
            <a:r>
              <a:rPr lang="en-US" sz="3200" dirty="0">
                <a:solidFill>
                  <a:srgbClr val="C00000"/>
                </a:solidFill>
              </a:rPr>
              <a:t>260 + 0,6 </a:t>
            </a:r>
            <a:r>
              <a:rPr lang="en-US" sz="3200" dirty="0" smtClean="0">
                <a:solidFill>
                  <a:srgbClr val="C00000"/>
                </a:solidFill>
              </a:rPr>
              <a:t>Y</a:t>
            </a:r>
            <a:r>
              <a:rPr lang="id-ID" sz="3200" dirty="0" smtClean="0">
                <a:solidFill>
                  <a:srgbClr val="C00000"/>
                </a:solidFill>
              </a:rPr>
              <a:t> + 100 + 150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Y – 0,6 Y = 510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0,4 Y = 510  </a:t>
            </a:r>
            <a:endParaRPr lang="en-U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     Y = </a:t>
            </a:r>
            <a:r>
              <a:rPr lang="id-ID" sz="3200" dirty="0" smtClean="0"/>
              <a:t>510/0,4 = </a:t>
            </a:r>
            <a:r>
              <a:rPr lang="en-US" sz="3200" dirty="0" smtClean="0"/>
              <a:t>1275</a:t>
            </a:r>
            <a:endParaRPr lang="en-U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b. </a:t>
            </a:r>
            <a:r>
              <a:rPr lang="en-US" sz="3200" dirty="0" err="1"/>
              <a:t>Nilai</a:t>
            </a:r>
            <a:r>
              <a:rPr lang="en-US" sz="3200" dirty="0"/>
              <a:t> C </a:t>
            </a:r>
            <a:r>
              <a:rPr lang="en-US" sz="3200" dirty="0">
                <a:solidFill>
                  <a:srgbClr val="C00000"/>
                </a:solidFill>
              </a:rPr>
              <a:t>= 260 + 0,6 Y = 260 + 0,6 </a:t>
            </a:r>
            <a:r>
              <a:rPr lang="id-ID" sz="3200" dirty="0" smtClean="0">
                <a:solidFill>
                  <a:srgbClr val="C00000"/>
                </a:solidFill>
              </a:rPr>
              <a:t>(1275)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= 1025</a:t>
            </a:r>
            <a:r>
              <a:rPr lang="en-US" sz="3200" dirty="0"/>
              <a:t>, </a:t>
            </a:r>
            <a:endParaRPr lang="id-ID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3200" dirty="0"/>
              <a:t> </a:t>
            </a:r>
            <a:r>
              <a:rPr lang="id-ID" sz="3200" dirty="0" smtClean="0"/>
              <a:t>          </a:t>
            </a:r>
            <a:r>
              <a:rPr lang="en-US" sz="3200" dirty="0" err="1" smtClean="0"/>
              <a:t>Yd</a:t>
            </a:r>
            <a:r>
              <a:rPr lang="en-US" sz="3200" dirty="0" smtClean="0"/>
              <a:t> </a:t>
            </a:r>
            <a:r>
              <a:rPr lang="en-US" sz="3200" dirty="0"/>
              <a:t>= Y + </a:t>
            </a:r>
            <a:r>
              <a:rPr lang="en-US" sz="3200" dirty="0" err="1"/>
              <a:t>Tr</a:t>
            </a:r>
            <a:r>
              <a:rPr lang="en-US" sz="3200" dirty="0"/>
              <a:t> – </a:t>
            </a:r>
            <a:r>
              <a:rPr lang="en-US" sz="3200" dirty="0" err="1"/>
              <a:t>Tx</a:t>
            </a:r>
            <a:r>
              <a:rPr lang="en-US" sz="3200" dirty="0"/>
              <a:t> </a:t>
            </a:r>
            <a:r>
              <a:rPr lang="id-ID" sz="3200" dirty="0" smtClean="0"/>
              <a:t>= </a:t>
            </a:r>
            <a:r>
              <a:rPr lang="en-US" sz="3200" dirty="0" smtClean="0"/>
              <a:t>127</a:t>
            </a:r>
            <a:r>
              <a:rPr lang="id-ID" sz="3200" dirty="0" smtClean="0"/>
              <a:t>5 + 100-</a:t>
            </a:r>
            <a:r>
              <a:rPr lang="en-US" sz="3200" dirty="0"/>
              <a:t> (60+0,2Y</a:t>
            </a:r>
            <a:r>
              <a:rPr lang="en-US" sz="3200" dirty="0" smtClean="0"/>
              <a:t>)</a:t>
            </a:r>
            <a:endParaRPr lang="id-ID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3200" dirty="0"/>
              <a:t>	</a:t>
            </a:r>
            <a:r>
              <a:rPr lang="id-ID" sz="3200" dirty="0" smtClean="0"/>
              <a:t>				     = 1275 +100-60 – 0,2(1275) = 10</a:t>
            </a:r>
            <a:r>
              <a:rPr lang="en-US" sz="3200" dirty="0" smtClean="0"/>
              <a:t>60,</a:t>
            </a:r>
            <a:endParaRPr lang="id-ID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3200" dirty="0"/>
              <a:t> </a:t>
            </a:r>
            <a:r>
              <a:rPr lang="id-ID" sz="3200" dirty="0" smtClean="0"/>
              <a:t>           </a:t>
            </a:r>
            <a:r>
              <a:rPr lang="en-US" sz="3200" dirty="0" smtClean="0"/>
              <a:t>S </a:t>
            </a:r>
            <a:r>
              <a:rPr lang="en-US" sz="3200" dirty="0"/>
              <a:t>= </a:t>
            </a:r>
            <a:r>
              <a:rPr lang="id-ID" sz="3200" dirty="0" smtClean="0"/>
              <a:t>Yd-C = 1060-1025 = </a:t>
            </a:r>
            <a:r>
              <a:rPr lang="en-US" sz="3200" dirty="0" smtClean="0"/>
              <a:t>35</a:t>
            </a:r>
            <a:r>
              <a:rPr lang="en-US" sz="3200" dirty="0"/>
              <a:t>, </a:t>
            </a:r>
            <a:endParaRPr lang="id-ID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3200" dirty="0"/>
              <a:t>	</a:t>
            </a:r>
            <a:r>
              <a:rPr lang="id-ID" sz="3200" dirty="0" smtClean="0"/>
              <a:t> </a:t>
            </a:r>
            <a:r>
              <a:rPr lang="en-US" sz="3200" dirty="0" err="1" smtClean="0"/>
              <a:t>Tx</a:t>
            </a:r>
            <a:r>
              <a:rPr lang="en-US" sz="3200" dirty="0" smtClean="0"/>
              <a:t> </a:t>
            </a:r>
            <a:r>
              <a:rPr lang="en-US" sz="3200" dirty="0"/>
              <a:t>= 60 + 0,2 Y = 60 + 0,2 </a:t>
            </a:r>
            <a:r>
              <a:rPr lang="id-ID" sz="3200" dirty="0" smtClean="0"/>
              <a:t>(1275)</a:t>
            </a:r>
            <a:r>
              <a:rPr lang="en-US" sz="3200" dirty="0" smtClean="0"/>
              <a:t> = 315</a:t>
            </a:r>
            <a:endParaRPr lang="en-U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/>
              <a:t>c.  </a:t>
            </a:r>
            <a:r>
              <a:rPr lang="en-US" sz="3200" dirty="0" err="1"/>
              <a:t>Anggaran</a:t>
            </a:r>
            <a:r>
              <a:rPr lang="id-ID" sz="3200" dirty="0"/>
              <a:t> </a:t>
            </a:r>
            <a:r>
              <a:rPr lang="en-US" sz="3200" dirty="0" err="1"/>
              <a:t>Pemerintah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Tx</a:t>
            </a:r>
            <a:r>
              <a:rPr lang="en-US" sz="3200" dirty="0">
                <a:sym typeface="Wingdings" pitchFamily="2" charset="2"/>
              </a:rPr>
              <a:t> – (</a:t>
            </a:r>
            <a:r>
              <a:rPr lang="en-US" sz="3200" dirty="0" err="1">
                <a:sym typeface="Wingdings" pitchFamily="2" charset="2"/>
              </a:rPr>
              <a:t>G+Tr</a:t>
            </a:r>
            <a:r>
              <a:rPr lang="en-US" sz="3200" dirty="0">
                <a:sym typeface="Wingdings" pitchFamily="2" charset="2"/>
              </a:rPr>
              <a:t>) = </a:t>
            </a:r>
            <a:r>
              <a:rPr lang="en-US" sz="3200" dirty="0" smtClean="0"/>
              <a:t>315</a:t>
            </a:r>
            <a:r>
              <a:rPr lang="id-ID" sz="3200" dirty="0" smtClean="0"/>
              <a:t>-(150+100) =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65 </a:t>
            </a:r>
            <a:r>
              <a:rPr lang="en-US" sz="3200" dirty="0">
                <a:sym typeface="Wingdings" pitchFamily="2" charset="2"/>
              </a:rPr>
              <a:t>(Surplus)</a:t>
            </a:r>
            <a:endParaRPr lang="en-US" sz="3200" dirty="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322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2"/>
            <a:ext cx="15087600" cy="1243013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700" dirty="0">
                <a:solidFill>
                  <a:schemeClr val="folHlink"/>
                </a:solidFill>
                <a:latin typeface="Stencil" pitchFamily="82" charset="0"/>
              </a:rPr>
              <a:t>G r a f i 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43100"/>
            <a:ext cx="16459200" cy="708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sz="3200" dirty="0"/>
              <a:t>         AE</a:t>
            </a:r>
            <a:endParaRPr lang="en-US" dirty="0" smtClean="0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3352800" y="2857500"/>
            <a:ext cx="0" cy="537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3352800" y="8229600"/>
            <a:ext cx="929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3352800" y="36576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9906000" y="36576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254251" y="3445671"/>
            <a:ext cx="1041488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solidFill>
                  <a:srgbClr val="000000"/>
                </a:solidFill>
                <a:latin typeface="Arial" charset="0"/>
              </a:rPr>
              <a:t>1275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1949451" y="5312572"/>
            <a:ext cx="329820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endParaRPr lang="id-ID" b="0">
              <a:latin typeface="Arial" charset="0"/>
            </a:endParaRPr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 flipV="1">
            <a:off x="3352800" y="3771900"/>
            <a:ext cx="9144000" cy="3543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4" name="Line 24"/>
          <p:cNvSpPr>
            <a:spLocks noChangeShapeType="1"/>
          </p:cNvSpPr>
          <p:nvPr/>
        </p:nvSpPr>
        <p:spPr bwMode="auto">
          <a:xfrm flipV="1">
            <a:off x="3352800" y="2857500"/>
            <a:ext cx="8686800" cy="32004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 flipV="1">
            <a:off x="3352800" y="2057400"/>
            <a:ext cx="8839200" cy="617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 flipV="1">
            <a:off x="3352800" y="3314700"/>
            <a:ext cx="914400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3352800" y="4343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1430000" y="1690689"/>
            <a:ext cx="2070100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 b="0">
                <a:latin typeface="Arial" charset="0"/>
              </a:rPr>
              <a:t>Y = AE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12465051" y="3593308"/>
            <a:ext cx="2210013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C = 260 + 0,6 Y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12465053" y="3021809"/>
            <a:ext cx="1498345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id-ID" sz="2100" b="0" dirty="0" smtClean="0">
                <a:latin typeface="Arial" charset="0"/>
              </a:rPr>
              <a:t>AE= </a:t>
            </a:r>
            <a:r>
              <a:rPr lang="en-US" sz="2100" b="0" dirty="0" smtClean="0">
                <a:latin typeface="Arial" charset="0"/>
              </a:rPr>
              <a:t>C </a:t>
            </a:r>
            <a:r>
              <a:rPr lang="en-US" sz="2100" b="0" dirty="0">
                <a:latin typeface="Arial" charset="0"/>
              </a:rPr>
              <a:t>+ I</a:t>
            </a:r>
          </a:p>
        </p:txBody>
      </p:sp>
      <p:sp>
        <p:nvSpPr>
          <p:cNvPr id="17428" name="Text Box 49"/>
          <p:cNvSpPr txBox="1">
            <a:spLocks noChangeArrowheads="1"/>
          </p:cNvSpPr>
          <p:nvPr/>
        </p:nvSpPr>
        <p:spPr bwMode="auto">
          <a:xfrm>
            <a:off x="2101851" y="3707609"/>
            <a:ext cx="329820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endParaRPr lang="id-ID" sz="2100" b="0">
              <a:latin typeface="Arial" charset="0"/>
            </a:endParaRPr>
          </a:p>
        </p:txBody>
      </p:sp>
      <p:sp>
        <p:nvSpPr>
          <p:cNvPr id="122941" name="Text Box 61"/>
          <p:cNvSpPr txBox="1">
            <a:spLocks noChangeArrowheads="1"/>
          </p:cNvSpPr>
          <p:nvPr/>
        </p:nvSpPr>
        <p:spPr bwMode="auto">
          <a:xfrm>
            <a:off x="12007853" y="2564608"/>
            <a:ext cx="2016114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id-ID" sz="2100" b="0" dirty="0" smtClean="0">
                <a:latin typeface="Arial" charset="0"/>
              </a:rPr>
              <a:t>AE= </a:t>
            </a:r>
            <a:r>
              <a:rPr lang="en-US" sz="2100" b="0" dirty="0" smtClean="0">
                <a:latin typeface="Arial" charset="0"/>
              </a:rPr>
              <a:t>C </a:t>
            </a:r>
            <a:r>
              <a:rPr lang="en-US" sz="2100" b="0" dirty="0">
                <a:latin typeface="Arial" charset="0"/>
              </a:rPr>
              <a:t>+ I + G</a:t>
            </a:r>
          </a:p>
        </p:txBody>
      </p:sp>
      <p:sp>
        <p:nvSpPr>
          <p:cNvPr id="122942" name="Line 62"/>
          <p:cNvSpPr>
            <a:spLocks noChangeShapeType="1"/>
          </p:cNvSpPr>
          <p:nvPr/>
        </p:nvSpPr>
        <p:spPr bwMode="auto">
          <a:xfrm>
            <a:off x="9144000" y="2971800"/>
            <a:ext cx="6096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3" name="Text Box 63"/>
          <p:cNvSpPr txBox="1">
            <a:spLocks noChangeArrowheads="1"/>
          </p:cNvSpPr>
          <p:nvPr/>
        </p:nvSpPr>
        <p:spPr bwMode="auto">
          <a:xfrm>
            <a:off x="8045451" y="2564608"/>
            <a:ext cx="1605682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 b="0">
                <a:latin typeface="Arial" charset="0"/>
              </a:rPr>
              <a:t>Y = C+I+G</a:t>
            </a:r>
          </a:p>
        </p:txBody>
      </p:sp>
      <p:sp>
        <p:nvSpPr>
          <p:cNvPr id="122946" name="Text Box 66"/>
          <p:cNvSpPr txBox="1">
            <a:spLocks noChangeArrowheads="1"/>
          </p:cNvSpPr>
          <p:nvPr/>
        </p:nvSpPr>
        <p:spPr bwMode="auto">
          <a:xfrm>
            <a:off x="9417051" y="8279609"/>
            <a:ext cx="926072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1275</a:t>
            </a: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2254250" y="5845972"/>
            <a:ext cx="953324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latin typeface="Arial" charset="0"/>
              </a:rPr>
              <a:t> 510</a:t>
            </a:r>
          </a:p>
        </p:txBody>
      </p:sp>
      <p:sp>
        <p:nvSpPr>
          <p:cNvPr id="122954" name="Text Box 74"/>
          <p:cNvSpPr txBox="1">
            <a:spLocks noChangeArrowheads="1"/>
          </p:cNvSpPr>
          <p:nvPr/>
        </p:nvSpPr>
        <p:spPr bwMode="auto">
          <a:xfrm>
            <a:off x="2406652" y="7103272"/>
            <a:ext cx="863556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latin typeface="Arial" charset="0"/>
              </a:rPr>
              <a:t>260</a:t>
            </a:r>
          </a:p>
        </p:txBody>
      </p:sp>
      <p:sp>
        <p:nvSpPr>
          <p:cNvPr id="122956" name="Text Box 76"/>
          <p:cNvSpPr txBox="1">
            <a:spLocks noChangeArrowheads="1"/>
          </p:cNvSpPr>
          <p:nvPr/>
        </p:nvSpPr>
        <p:spPr bwMode="auto">
          <a:xfrm>
            <a:off x="2406652" y="6531770"/>
            <a:ext cx="863556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latin typeface="Arial" charset="0"/>
              </a:rPr>
              <a:t>360</a:t>
            </a:r>
          </a:p>
        </p:txBody>
      </p:sp>
      <p:sp>
        <p:nvSpPr>
          <p:cNvPr id="17436" name="Text Box 77"/>
          <p:cNvSpPr txBox="1">
            <a:spLocks noChangeArrowheads="1"/>
          </p:cNvSpPr>
          <p:nvPr/>
        </p:nvSpPr>
        <p:spPr bwMode="auto">
          <a:xfrm>
            <a:off x="2559052" y="8091489"/>
            <a:ext cx="639135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Arial" charset="0"/>
              </a:rPr>
              <a:t> 0</a:t>
            </a:r>
          </a:p>
        </p:txBody>
      </p:sp>
      <p:sp>
        <p:nvSpPr>
          <p:cNvPr id="17437" name="Text Box 78"/>
          <p:cNvSpPr txBox="1">
            <a:spLocks noChangeArrowheads="1"/>
          </p:cNvSpPr>
          <p:nvPr/>
        </p:nvSpPr>
        <p:spPr bwMode="auto">
          <a:xfrm>
            <a:off x="12617450" y="8205789"/>
            <a:ext cx="578221" cy="6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900">
                <a:latin typeface="Arial" charset="0"/>
              </a:rPr>
              <a:t>Y</a:t>
            </a:r>
          </a:p>
        </p:txBody>
      </p:sp>
      <p:sp>
        <p:nvSpPr>
          <p:cNvPr id="122959" name="Text Box 79"/>
          <p:cNvSpPr txBox="1">
            <a:spLocks noChangeArrowheads="1"/>
          </p:cNvSpPr>
          <p:nvPr/>
        </p:nvSpPr>
        <p:spPr bwMode="auto">
          <a:xfrm>
            <a:off x="2286003" y="4588672"/>
            <a:ext cx="1276350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latin typeface="Arial" charset="0"/>
              </a:rPr>
              <a:t>1025</a:t>
            </a:r>
          </a:p>
        </p:txBody>
      </p:sp>
      <p:sp>
        <p:nvSpPr>
          <p:cNvPr id="122960" name="Text Box 80"/>
          <p:cNvSpPr txBox="1">
            <a:spLocks noChangeArrowheads="1"/>
          </p:cNvSpPr>
          <p:nvPr/>
        </p:nvSpPr>
        <p:spPr bwMode="auto">
          <a:xfrm>
            <a:off x="3657600" y="7817645"/>
            <a:ext cx="690431" cy="4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100">
                <a:latin typeface="Garamond" pitchFamily="18" charset="0"/>
              </a:rPr>
              <a:t>45°</a:t>
            </a:r>
          </a:p>
        </p:txBody>
      </p:sp>
      <p:sp>
        <p:nvSpPr>
          <p:cNvPr id="122962" name="Line 82"/>
          <p:cNvSpPr>
            <a:spLocks noChangeShapeType="1"/>
          </p:cNvSpPr>
          <p:nvPr/>
        </p:nvSpPr>
        <p:spPr bwMode="auto">
          <a:xfrm>
            <a:off x="3352800" y="48006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lIns="163283" tIns="81642" rIns="163283" bIns="81642"/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9794876" y="4248152"/>
            <a:ext cx="212724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9804403" y="3581402"/>
            <a:ext cx="212726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Oval 32"/>
          <p:cNvSpPr/>
          <p:nvPr/>
        </p:nvSpPr>
        <p:spPr>
          <a:xfrm>
            <a:off x="9779003" y="4719640"/>
            <a:ext cx="212726" cy="138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2286003" y="4114802"/>
            <a:ext cx="1276350" cy="5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b="1">
                <a:solidFill>
                  <a:schemeClr val="tx1"/>
                </a:solidFill>
                <a:latin typeface="Cataneo BT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taneo BT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taneo B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taneo BT" pitchFamily="66" charset="0"/>
              </a:defRPr>
            </a:lvl9pPr>
          </a:lstStyle>
          <a:p>
            <a:r>
              <a:rPr lang="en-US" sz="2500">
                <a:latin typeface="Arial" charset="0"/>
              </a:rPr>
              <a:t>1</a:t>
            </a:r>
            <a:r>
              <a:rPr lang="id-ID" sz="2500">
                <a:latin typeface="Arial" charset="0"/>
              </a:rPr>
              <a:t>1</a:t>
            </a:r>
            <a:r>
              <a:rPr lang="en-US" sz="2500">
                <a:latin typeface="Arial" charset="0"/>
              </a:rPr>
              <a:t>25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217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/>
      <p:bldP spid="122909" grpId="0"/>
      <p:bldP spid="122911" grpId="0"/>
      <p:bldP spid="122911" grpId="1"/>
      <p:bldP spid="122913" grpId="0"/>
      <p:bldP spid="122941" grpId="0"/>
      <p:bldP spid="122943" grpId="0"/>
      <p:bldP spid="122946" grpId="0"/>
      <p:bldP spid="122953" grpId="0"/>
      <p:bldP spid="122954" grpId="0"/>
      <p:bldP spid="122956" grpId="0"/>
      <p:bldP spid="122959" grpId="0"/>
      <p:bldP spid="122960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056" y="339878"/>
            <a:ext cx="12680400" cy="916044"/>
          </a:xfrm>
        </p:spPr>
        <p:txBody>
          <a:bodyPr/>
          <a:lstStyle/>
          <a:p>
            <a:r>
              <a:rPr lang="id-ID" sz="4000" i="1" dirty="0"/>
              <a:t>MENGHITUNG NILAI MULTIPLIER</a:t>
            </a:r>
            <a:r>
              <a:rPr lang="en-US" dirty="0"/>
              <a:t/>
            </a:r>
            <a:br>
              <a:rPr lang="en-US" dirty="0"/>
            </a:b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6056" y="1333500"/>
                <a:ext cx="15690744" cy="8369932"/>
              </a:xfrm>
            </p:spPr>
            <p:txBody>
              <a:bodyPr/>
              <a:lstStyle/>
              <a:p>
                <a:pPr marL="317500" indent="0">
                  <a:buNone/>
                </a:pPr>
                <a:r>
                  <a:rPr lang="id-ID" sz="2400" b="1" dirty="0" smtClean="0">
                    <a:latin typeface="+mj-lt"/>
                  </a:rPr>
                  <a:t>Perhitungan nilai multiplier yang akan diterangkan menggunakan pemisalan-pemisalan di bawah ini :</a:t>
                </a:r>
                <a:endParaRPr lang="en-US" sz="2400" b="1" dirty="0">
                  <a:latin typeface="+mj-lt"/>
                </a:endParaRPr>
              </a:p>
              <a:p>
                <a:pPr lvl="0"/>
                <a:r>
                  <a:rPr lang="id-ID" sz="2400" dirty="0">
                    <a:latin typeface="+mj-lt"/>
                  </a:rPr>
                  <a:t>Fungsi konsumsi adalah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𝘢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𝑏𝑌𝑑</m:t>
                    </m:r>
                    <m:r>
                      <a:rPr lang="id-ID" sz="2400" b="0" i="1" smtClean="0">
                        <a:latin typeface="Cambria Math"/>
                      </a:rPr>
                      <m:t>  ,   </m:t>
                    </m:r>
                    <m:r>
                      <a:rPr lang="id-ID" sz="2400" b="0" i="1" smtClean="0">
                        <a:latin typeface="Cambria Math"/>
                      </a:rPr>
                      <m:t>𝑏</m:t>
                    </m:r>
                    <m:r>
                      <a:rPr lang="id-ID" sz="2400" b="0" i="1" smtClean="0">
                        <a:latin typeface="Cambria Math"/>
                      </a:rPr>
                      <m:t>=</m:t>
                    </m:r>
                    <m:r>
                      <a:rPr lang="id-ID" sz="2400" b="0" i="1" smtClean="0">
                        <a:latin typeface="Cambria Math"/>
                      </a:rPr>
                      <m:t>𝑀𝑃𝐶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lvl="0"/>
                <a:r>
                  <a:rPr lang="id-ID" sz="2400" dirty="0">
                    <a:latin typeface="+mj-lt"/>
                  </a:rPr>
                  <a:t>Dua bentuk sistem pajak akan digunakan. Dalam contoh yang pertama pajaknya adalah pajak tetap, yaitu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id-ID" sz="2400" dirty="0">
                    <a:latin typeface="+mj-lt"/>
                  </a:rPr>
                  <a:t> , sedangkan dalam contoh kedua pajaknya adalah pajak proporsional, yaitu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id-ID" sz="2400" b="0" i="1" smtClean="0">
                        <a:latin typeface="Cambria Math"/>
                      </a:rPr>
                      <m:t>𝑥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𝑡𝑌</m:t>
                    </m:r>
                  </m:oMath>
                </a14:m>
                <a:r>
                  <a:rPr lang="id-ID" sz="2400" dirty="0">
                    <a:latin typeface="+mj-lt"/>
                  </a:rPr>
                  <a:t>.</a:t>
                </a:r>
                <a:endParaRPr lang="en-US" sz="2400" dirty="0">
                  <a:latin typeface="+mj-lt"/>
                </a:endParaRPr>
              </a:p>
              <a:p>
                <a:pPr lvl="0"/>
                <a:r>
                  <a:rPr lang="id-ID" sz="2400" dirty="0">
                    <a:latin typeface="+mj-lt"/>
                  </a:rPr>
                  <a:t>Fungsi investasi yang asal adalah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d-ID" sz="2400" dirty="0">
                    <a:latin typeface="+mj-lt"/>
                  </a:rPr>
                  <a:t> dan fungsi pengeluaran pemerintah yang asal adalah G</a:t>
                </a:r>
                <a:endParaRPr lang="en-US" sz="2400" dirty="0">
                  <a:latin typeface="+mj-lt"/>
                </a:endParaRPr>
              </a:p>
              <a:p>
                <a:pPr marL="317500" indent="0">
                  <a:buNone/>
                </a:pPr>
                <a:endParaRPr lang="en-US" sz="2400" b="1" dirty="0"/>
              </a:p>
              <a:p>
                <a:pPr marL="317500" indent="0">
                  <a:buNone/>
                </a:pPr>
                <a:r>
                  <a:rPr lang="id-ID" sz="2400" b="1" dirty="0" smtClean="0"/>
                  <a:t>Misal : Menghitung Multiplier </a:t>
                </a:r>
                <a:r>
                  <a:rPr lang="id-ID" sz="2400" b="1" dirty="0"/>
                  <a:t>Investasi</a:t>
                </a:r>
                <a:endParaRPr lang="en-US" sz="2400" dirty="0"/>
              </a:p>
              <a:p>
                <a:pPr marL="317500" indent="0">
                  <a:buNone/>
                </a:pPr>
                <a:r>
                  <a:rPr lang="id-ID" sz="2400" dirty="0"/>
                  <a:t>Untuk menghitung nilai multiplier investasi, dimisalkan </a:t>
                </a:r>
                <a:r>
                  <a:rPr lang="id-ID" sz="2400" dirty="0" smtClean="0"/>
                  <a:t>nilai </a:t>
                </a:r>
                <a:r>
                  <a:rPr lang="id-ID" sz="2400" dirty="0"/>
                  <a:t>investasi bertambah dari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d-ID" sz="2400" dirty="0"/>
                  <a:t> menjadi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dirty="0"/>
                  <a:t> dan besar pertambahannya adalah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d-ID" sz="2400" dirty="0"/>
                  <a:t>.</a:t>
                </a:r>
                <a:endParaRPr lang="en-US" sz="2400" dirty="0"/>
              </a:p>
              <a:p>
                <a:pPr marL="317500" indent="0">
                  <a:buNone/>
                </a:pPr>
                <a:r>
                  <a:rPr lang="id-ID" b="1" dirty="0" smtClean="0">
                    <a:solidFill>
                      <a:srgbClr val="FF0000"/>
                    </a:solidFill>
                  </a:rPr>
                  <a:t>1. Sistem </a:t>
                </a:r>
                <a:r>
                  <a:rPr lang="id-ID" b="1" dirty="0">
                    <a:solidFill>
                      <a:srgbClr val="FF0000"/>
                    </a:solidFill>
                  </a:rPr>
                  <a:t>pajak </a:t>
                </a:r>
                <a:r>
                  <a:rPr lang="id-ID" b="1" dirty="0" smtClean="0">
                    <a:solidFill>
                      <a:srgbClr val="FF0000"/>
                    </a:solidFill>
                  </a:rPr>
                  <a:t>tetap</a:t>
                </a:r>
                <a:r>
                  <a:rPr lang="id-ID" sz="2400" dirty="0" smtClean="0"/>
                  <a:t>, </a:t>
                </a:r>
              </a:p>
              <a:p>
                <a:pPr marL="317500" indent="0">
                  <a:buNone/>
                </a:pPr>
                <a:r>
                  <a:rPr lang="id-ID" sz="2400" dirty="0" smtClean="0"/>
                  <a:t>keseimbangan </a:t>
                </a:r>
                <a:r>
                  <a:rPr lang="id-ID" sz="2400" dirty="0"/>
                  <a:t>pendapatan nasional </a:t>
                </a:r>
                <a:r>
                  <a:rPr lang="id-ID" sz="2400" dirty="0" smtClean="0"/>
                  <a:t>adalah </a:t>
                </a:r>
                <a:endParaRPr lang="en-US" sz="2400" dirty="0"/>
              </a:p>
              <a:p>
                <a:pPr marL="317500" indent="0">
                  <a:buNone/>
                </a:pPr>
                <a:endParaRPr lang="en-US" dirty="0">
                  <a:effectLst/>
                  <a:latin typeface="+mj-lt"/>
                </a:endParaRPr>
              </a:p>
              <a:p>
                <a:pPr marL="317500" indent="0">
                  <a:buNone/>
                </a:pPr>
                <a:r>
                  <a:rPr lang="en-US" dirty="0" smtClean="0"/>
                  <a:t>                                        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6056" y="1333500"/>
                <a:ext cx="15690744" cy="836993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19200" y="5785366"/>
                <a:ext cx="6400800" cy="40942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300" dirty="0">
                  <a:solidFill>
                    <a:schemeClr val="bg2"/>
                  </a:solidFill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300" dirty="0">
                  <a:solidFill>
                    <a:schemeClr val="bg2"/>
                  </a:solidFill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3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sz="23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id-ID" sz="23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d-ID" sz="23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𝑇𝑟</m:t>
                          </m:r>
                        </m:e>
                      </m:d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300" dirty="0">
                  <a:solidFill>
                    <a:schemeClr val="bg2"/>
                  </a:solidFill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3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 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300" dirty="0">
                  <a:solidFill>
                    <a:schemeClr val="bg2"/>
                  </a:solidFill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300" dirty="0">
                  <a:solidFill>
                    <a:schemeClr val="bg2"/>
                  </a:solidFill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id-ID" sz="23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𝘢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3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sz="23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𝑏𝑇𝑟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3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id-ID" sz="2300" dirty="0" smtClean="0"/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d-ID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id-ID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𝘢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𝑏𝑇𝑟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𝑴𝒖𝒍𝒕𝒊𝒑𝒍𝒊𝒆𝒓</m:t>
                      </m:r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𝒊𝒏𝒗𝒆𝒔𝒕𝒂𝒔𝒊</m:t>
                      </m:r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𝒑𝒂𝒋𝒂𝒌</m:t>
                          </m:r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𝒕𝒆𝒕𝒂𝒑</m:t>
                          </m:r>
                        </m:e>
                      </m:d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d-ID" sz="21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317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𝒌</m:t>
                      </m:r>
                      <m:r>
                        <a:rPr lang="id-ID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785366"/>
                <a:ext cx="6400800" cy="409420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9691" y="9879568"/>
            <a:ext cx="237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/>
          <a:p>
            <a:r>
              <a:rPr lang="nn-NO" sz="12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05772" y="4845903"/>
            <a:ext cx="7043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id-ID" sz="2400" b="1" dirty="0">
                <a:solidFill>
                  <a:srgbClr val="FF0000"/>
                </a:solidFill>
              </a:rPr>
              <a:t>Sistem pajak proporsional</a:t>
            </a:r>
            <a:r>
              <a:rPr lang="id-ID" sz="2400" b="1" dirty="0">
                <a:solidFill>
                  <a:schemeClr val="accent1"/>
                </a:solidFill>
              </a:rPr>
              <a:t> </a:t>
            </a:r>
            <a:endParaRPr lang="id-ID" sz="2400" b="1" dirty="0" smtClean="0">
              <a:solidFill>
                <a:schemeClr val="accent1"/>
              </a:solidFill>
            </a:endParaRPr>
          </a:p>
          <a:p>
            <a:r>
              <a:rPr lang="id-ID" sz="2400" dirty="0" smtClean="0"/>
              <a:t>keseimbangan pendapatan </a:t>
            </a:r>
            <a:r>
              <a:rPr lang="id-ID" sz="2400" dirty="0"/>
              <a:t>nasional </a:t>
            </a:r>
            <a:r>
              <a:rPr lang="id-ID" sz="2400" dirty="0" smtClean="0"/>
              <a:t>adalah </a:t>
            </a:r>
            <a:endParaRPr lang="id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1600" y="5753100"/>
                <a:ext cx="6248400" cy="4311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2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d-ID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𝑇𝑟</m:t>
                          </m:r>
                        </m:e>
                      </m:d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𝑏𝑡𝑌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𝑏𝑡𝑌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𝑏𝑡</m:t>
                          </m:r>
                        </m:e>
                      </m:d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200" dirty="0">
                  <a:solidFill>
                    <a:schemeClr val="bg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𝑏𝑡</m:t>
                          </m:r>
                        </m:den>
                      </m:f>
                      <m:r>
                        <a:rPr lang="id-ID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𝘢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𝑏𝑇𝑟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id-ID" sz="220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𝑏𝑡</m:t>
                          </m:r>
                        </m:den>
                      </m:f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𝘢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/>
                        </a:rPr>
                        <m:t>𝑏𝑇𝑟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400" dirty="0" smtClean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𝑴𝒖𝒍𝒕𝒊𝒑𝒍𝒊𝒆𝒓</m:t>
                      </m:r>
                      <m:r>
                        <a:rPr lang="id-ID" sz="21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1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𝒊𝒏𝒗𝒆𝒔𝒕𝒂𝒔𝒊</m:t>
                      </m:r>
                      <m:r>
                        <a:rPr lang="id-ID" sz="21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𝒑𝒂𝒋𝒂𝒌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𝒑𝒓𝒐𝒑𝒐𝒓𝒔𝒊𝒐𝒏𝒂𝒍</m:t>
                          </m:r>
                        </m:e>
                      </m:d>
                    </m:oMath>
                  </m:oMathPara>
                </a14:m>
                <a:endParaRPr lang="id-ID" sz="2100" b="1" i="1" dirty="0" smtClean="0">
                  <a:solidFill>
                    <a:schemeClr val="bg2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𝒌</m:t>
                      </m:r>
                      <m:r>
                        <a:rPr lang="id-ID" sz="21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1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𝒃𝒕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5753100"/>
                <a:ext cx="6248400" cy="43111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7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935200" cy="115824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700" dirty="0">
                <a:solidFill>
                  <a:schemeClr val="folHlink"/>
                </a:solidFill>
                <a:latin typeface="Britannic Bold" pitchFamily="34" charset="0"/>
              </a:rPr>
              <a:t>Multiplier </a:t>
            </a:r>
            <a:r>
              <a:rPr lang="id-ID" sz="5700" dirty="0">
                <a:solidFill>
                  <a:schemeClr val="folHlink"/>
                </a:solidFill>
                <a:latin typeface="Britannic Bold" pitchFamily="34" charset="0"/>
              </a:rPr>
              <a:t> </a:t>
            </a:r>
            <a:r>
              <a:rPr lang="en-US" sz="5700" dirty="0" err="1">
                <a:solidFill>
                  <a:schemeClr val="folHlink"/>
                </a:solidFill>
                <a:latin typeface="Britannic Bold" pitchFamily="34" charset="0"/>
              </a:rPr>
              <a:t>Perekonomian</a:t>
            </a:r>
            <a:r>
              <a:rPr lang="id-ID" sz="5700" dirty="0">
                <a:solidFill>
                  <a:schemeClr val="folHlink"/>
                </a:solidFill>
                <a:latin typeface="Britannic Bold" pitchFamily="34" charset="0"/>
              </a:rPr>
              <a:t> </a:t>
            </a:r>
            <a:r>
              <a:rPr lang="en-US" sz="5700" dirty="0">
                <a:solidFill>
                  <a:schemeClr val="folHlink"/>
                </a:solidFill>
                <a:latin typeface="Britannic Bold" pitchFamily="34" charset="0"/>
              </a:rPr>
              <a:t>3 </a:t>
            </a:r>
            <a:r>
              <a:rPr lang="en-US" sz="5700" dirty="0" err="1">
                <a:solidFill>
                  <a:schemeClr val="folHlink"/>
                </a:solidFill>
                <a:latin typeface="Britannic Bold" pitchFamily="34" charset="0"/>
              </a:rPr>
              <a:t>sektor</a:t>
            </a:r>
            <a:endParaRPr lang="en-US" sz="5700" dirty="0">
              <a:solidFill>
                <a:schemeClr val="folHlink"/>
              </a:solidFill>
              <a:latin typeface="Britannic Bold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90700"/>
            <a:ext cx="14478000" cy="8104453"/>
          </a:xfrm>
          <a:ln cap="flat">
            <a:prstDash val="dash"/>
          </a:ln>
        </p:spPr>
        <p:txBody>
          <a:bodyPr>
            <a:normAutofit/>
          </a:bodyPr>
          <a:lstStyle/>
          <a:p>
            <a:pPr marL="488950" indent="-4889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id-ID" sz="2900" b="1" dirty="0"/>
              <a:t>Multiplier adalah angka yang menunjukan perbandingan di antara </a:t>
            </a:r>
            <a:r>
              <a:rPr lang="id-ID" sz="2900" b="1" dirty="0" smtClean="0"/>
              <a:t>pertambahan pendapatan </a:t>
            </a:r>
            <a:r>
              <a:rPr lang="id-ID" sz="2900" b="1" dirty="0"/>
              <a:t>nasional dengan perubahan pengeluaran agregat </a:t>
            </a:r>
            <a:r>
              <a:rPr lang="id-ID" sz="2900" b="1" dirty="0" smtClean="0"/>
              <a:t>(k </a:t>
            </a:r>
            <a:r>
              <a:rPr lang="id-ID" sz="2900" b="1" dirty="0"/>
              <a:t>=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</a:t>
            </a:r>
            <a:r>
              <a:rPr lang="id-ID" sz="2900" b="1" dirty="0" smtClean="0"/>
              <a:t>Y</a:t>
            </a:r>
            <a:r>
              <a:rPr lang="id-ID" sz="2900" b="1" dirty="0"/>
              <a:t>/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</a:t>
            </a:r>
            <a:r>
              <a:rPr lang="id-ID" sz="2900" b="1" dirty="0" smtClean="0"/>
              <a:t>AE </a:t>
            </a:r>
            <a:r>
              <a:rPr lang="id-ID" sz="2900" b="1" dirty="0"/>
              <a:t>)</a:t>
            </a:r>
            <a:endParaRPr lang="id-ID" sz="2900" b="1" dirty="0" smtClean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900" b="1" dirty="0" smtClean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dirty="0" smtClean="0"/>
              <a:t>Multiplier </a:t>
            </a:r>
            <a:r>
              <a:rPr lang="en-US" sz="2900" b="1" dirty="0" err="1"/>
              <a:t>Investasi</a:t>
            </a:r>
            <a:r>
              <a:rPr lang="en-US" sz="2900" b="1" dirty="0"/>
              <a:t> (</a:t>
            </a:r>
            <a:r>
              <a:rPr lang="en-US" sz="2900" b="1" dirty="0" err="1"/>
              <a:t>kI</a:t>
            </a:r>
            <a:r>
              <a:rPr lang="en-US" sz="2900" b="1" dirty="0"/>
              <a:t>) </a:t>
            </a:r>
            <a:r>
              <a:rPr lang="id-ID" sz="2900" b="1" dirty="0" smtClean="0"/>
              <a:t> </a:t>
            </a:r>
            <a:endParaRPr lang="en-US" sz="2900" b="1" dirty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                                           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9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------------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∆Y  = k </a:t>
            </a:r>
            <a:r>
              <a:rPr lang="en-US" sz="2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x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(∆I)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;      ∆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= -----------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 + 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900" b="1" dirty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dirty="0"/>
              <a:t>Multiplier </a:t>
            </a:r>
            <a:r>
              <a:rPr lang="en-US" sz="2900" b="1" dirty="0" err="1" smtClean="0"/>
              <a:t>Pengeluaran</a:t>
            </a:r>
            <a:r>
              <a:rPr lang="en-US" sz="2900" b="1" dirty="0" smtClean="0"/>
              <a:t> </a:t>
            </a:r>
            <a:r>
              <a:rPr lang="en-US" sz="2900" b="1" dirty="0" err="1"/>
              <a:t>Pemerintah</a:t>
            </a:r>
            <a:r>
              <a:rPr lang="en-US" sz="2900" b="1" dirty="0"/>
              <a:t> (</a:t>
            </a:r>
            <a:r>
              <a:rPr lang="en-US" sz="2900" b="1" dirty="0" err="1"/>
              <a:t>kG</a:t>
            </a:r>
            <a:r>
              <a:rPr lang="en-US" sz="2900" b="1" dirty="0" smtClean="0"/>
              <a:t>)</a:t>
            </a:r>
            <a:r>
              <a:rPr lang="id-ID" sz="2900" b="1" dirty="0" smtClean="0"/>
              <a:t> :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                                            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9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</a:t>
            </a:r>
            <a:r>
              <a:rPr lang="en-US" sz="2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------------ 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Y  = k </a:t>
            </a:r>
            <a:r>
              <a:rPr lang="en-US" sz="2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x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(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∆G)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;    (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∆G) = -----------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 + 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sz="2900" b="1" dirty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900" b="1" dirty="0" smtClean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dirty="0" smtClean="0"/>
              <a:t>Multiplier </a:t>
            </a:r>
            <a:r>
              <a:rPr lang="en-US" sz="2900" b="1" dirty="0"/>
              <a:t>Transfer (</a:t>
            </a:r>
            <a:r>
              <a:rPr lang="en-US" sz="2900" b="1" dirty="0" err="1"/>
              <a:t>kTr</a:t>
            </a:r>
            <a:r>
              <a:rPr lang="en-US" sz="2900" b="1" dirty="0"/>
              <a:t>)  </a:t>
            </a:r>
            <a:r>
              <a:rPr lang="en-US" sz="2900" b="1" dirty="0" err="1" smtClean="0"/>
              <a:t>dimana</a:t>
            </a:r>
            <a:r>
              <a:rPr lang="en-US" sz="2900" b="1" dirty="0" smtClean="0"/>
              <a:t> </a:t>
            </a:r>
            <a:r>
              <a:rPr lang="en-US" sz="2900" b="1" dirty="0" err="1"/>
              <a:t>Tr</a:t>
            </a:r>
            <a:r>
              <a:rPr lang="en-US" sz="2900" b="1" dirty="0"/>
              <a:t> </a:t>
            </a:r>
            <a:r>
              <a:rPr lang="en-US" sz="2900" b="1" dirty="0" err="1"/>
              <a:t>adalah</a:t>
            </a:r>
            <a:r>
              <a:rPr lang="en-US" sz="2900" b="1" dirty="0"/>
              <a:t> </a:t>
            </a:r>
            <a:r>
              <a:rPr lang="en-US" sz="2900" b="1" dirty="0" err="1"/>
              <a:t>variabel</a:t>
            </a:r>
            <a:r>
              <a:rPr lang="en-US" sz="2900" b="1" dirty="0"/>
              <a:t> </a:t>
            </a:r>
            <a:r>
              <a:rPr lang="en-US" sz="2900" b="1" dirty="0" err="1"/>
              <a:t>eksogen</a:t>
            </a:r>
            <a:endParaRPr lang="en-US" sz="2900" b="1" dirty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id-ID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                                                                      ∆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9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n-US" sz="29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-----------</a:t>
            </a:r>
            <a:r>
              <a:rPr lang="id-ID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         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Y  = </a:t>
            </a:r>
            <a:r>
              <a:rPr lang="en-US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</a:t>
            </a:r>
            <a:r>
              <a:rPr lang="en-US" sz="29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x ∆</a:t>
            </a:r>
            <a:r>
              <a:rPr lang="en-US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id-ID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;    </a:t>
            </a:r>
            <a:r>
              <a:rPr lang="id-ID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</a:t>
            </a:r>
            <a:r>
              <a:rPr lang="en-US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= -----------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id-ID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 + </a:t>
            </a:r>
            <a:r>
              <a:rPr lang="en-US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en-US" sz="2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kTr</a:t>
            </a:r>
            <a:endParaRPr lang="en-US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900" b="1" dirty="0"/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dirty="0"/>
              <a:t>Multiplier </a:t>
            </a:r>
            <a:r>
              <a:rPr lang="en-US" sz="2900" b="1" dirty="0" err="1"/>
              <a:t>Pajak</a:t>
            </a:r>
            <a:r>
              <a:rPr lang="en-US" sz="2900" b="1" dirty="0"/>
              <a:t> (</a:t>
            </a:r>
            <a:r>
              <a:rPr lang="en-US" sz="2900" b="1" dirty="0" err="1"/>
              <a:t>kTx</a:t>
            </a:r>
            <a:r>
              <a:rPr lang="en-US" sz="2900" b="1" dirty="0"/>
              <a:t>)  </a:t>
            </a:r>
            <a:r>
              <a:rPr lang="en-US" sz="2900" b="1" dirty="0" err="1"/>
              <a:t>dimana</a:t>
            </a:r>
            <a:r>
              <a:rPr lang="en-US" sz="2900" b="1" dirty="0"/>
              <a:t> </a:t>
            </a:r>
            <a:r>
              <a:rPr lang="en-US" sz="2900" b="1" dirty="0" err="1"/>
              <a:t>Tx</a:t>
            </a:r>
            <a:r>
              <a:rPr lang="en-US" sz="2900" b="1" dirty="0"/>
              <a:t> </a:t>
            </a:r>
            <a:r>
              <a:rPr lang="en-US" sz="2900" b="1" dirty="0" err="1"/>
              <a:t>adalah</a:t>
            </a:r>
            <a:r>
              <a:rPr lang="en-US" sz="2900" b="1" dirty="0"/>
              <a:t> </a:t>
            </a:r>
            <a:r>
              <a:rPr lang="en-US" sz="2900" b="1" dirty="0" err="1"/>
              <a:t>pajak</a:t>
            </a:r>
            <a:r>
              <a:rPr lang="en-US" sz="2900" b="1" dirty="0"/>
              <a:t> </a:t>
            </a:r>
            <a:r>
              <a:rPr lang="en-US" sz="2900" b="1" dirty="0" err="1"/>
              <a:t>tetap</a:t>
            </a:r>
            <a:r>
              <a:rPr lang="en-US" sz="2900" b="1" dirty="0"/>
              <a:t> (To)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                                                                            ∆Y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9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------------        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Y = 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</a:t>
            </a:r>
            <a:r>
              <a:rPr lang="en-US" sz="29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Tx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x ∆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Tx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;    </a:t>
            </a:r>
            <a:r>
              <a:rPr lang="id-ID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 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∆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Tx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=  ------------</a:t>
            </a:r>
          </a:p>
          <a:p>
            <a:pPr marL="489850" indent="-4898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id-ID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 + </a:t>
            </a:r>
            <a:r>
              <a:rPr lang="en-US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kTx</a:t>
            </a:r>
            <a:endParaRPr lang="en-US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742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70" y="477998"/>
            <a:ext cx="10806629" cy="1644600"/>
          </a:xfrm>
        </p:spPr>
        <p:txBody>
          <a:bodyPr/>
          <a:lstStyle/>
          <a:p>
            <a:r>
              <a:rPr lang="id-ID" sz="3600" dirty="0"/>
              <a:t>Contoh Menghitung Multiplier Investasi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50843" y="1564395"/>
                <a:ext cx="17098178" cy="8416886"/>
              </a:xfrm>
            </p:spPr>
            <p:txBody>
              <a:bodyPr/>
              <a:lstStyle/>
              <a:p>
                <a:pPr algn="l"/>
                <a:r>
                  <a:rPr lang="id-ID" sz="2800" dirty="0">
                    <a:latin typeface="+mj-lt"/>
                  </a:rPr>
                  <a:t>Dalam contoh yang digambarkan pada tab</a:t>
                </a:r>
                <a:r>
                  <a:rPr lang="en-US" sz="2800" dirty="0">
                    <a:latin typeface="+mj-lt"/>
                  </a:rPr>
                  <a:t>e</a:t>
                </a:r>
                <a:r>
                  <a:rPr lang="id-ID" sz="2800" dirty="0">
                    <a:latin typeface="+mj-lt"/>
                  </a:rPr>
                  <a:t>l sebelumnya dimisalkan</a:t>
                </a:r>
                <a:endParaRPr lang="en-US" sz="2800" dirty="0">
                  <a:latin typeface="+mj-lt"/>
                </a:endParaRPr>
              </a:p>
              <a:p>
                <a:pPr marL="228600" indent="0" algn="l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1. 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𝑀𝑃𝐶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id-ID" sz="2800" dirty="0">
                    <a:latin typeface="+mj-lt"/>
                  </a:rPr>
                  <a:t>.</a:t>
                </a:r>
                <a:endParaRPr lang="en-US" sz="2800" dirty="0">
                  <a:latin typeface="+mj-lt"/>
                </a:endParaRPr>
              </a:p>
              <a:p>
                <a:pPr algn="l"/>
                <a:r>
                  <a:rPr lang="en-US" sz="2800" dirty="0"/>
                  <a:t>2.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𝑃𝑎𝑗𝑎𝑘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𝑝𝑟𝑜𝑝𝑜𝑟𝑠𝑖𝑜𝑛𝑎𝑙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𝑎𝑑𝑎𝑙𝑎h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=0,20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algn="l"/>
                <a:r>
                  <a:rPr lang="en-US" sz="2800" dirty="0">
                    <a:latin typeface="+mj-lt"/>
                  </a:rPr>
                  <a:t>3.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𝑃𝑒𝑟𝑡𝑎𝑚𝑏𝑎h𝑎𝑛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𝑖𝑛𝑣𝑒𝑠𝑡𝑎𝑠𝑖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𝑎𝑑𝑎𝑙𝑎h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𝑅𝑝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20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𝑡𝑟𝑖𝑙𝑖𝑢𝑛</m:t>
                    </m:r>
                  </m:oMath>
                </a14:m>
                <a:endParaRPr lang="en-US" sz="2800" dirty="0">
                  <a:latin typeface="+mj-lt"/>
                </a:endParaRPr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5421" y="782197"/>
                <a:ext cx="8549089" cy="42084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793215" y="3789802"/>
                <a:ext cx="6696158" cy="4554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id-ID" sz="2400" dirty="0" smtClean="0">
                    <a:solidFill>
                      <a:schemeClr val="bg2"/>
                    </a:solidFill>
                  </a:rPr>
                  <a:t>Dalam sistem pajak tetap Multiplier dalam sistem pajak tetap, atau Mpt, adalah :</a:t>
                </a:r>
                <a:endParaRPr lang="en-US" sz="2400" dirty="0">
                  <a:solidFill>
                    <a:schemeClr val="bg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𝑀𝑝𝑡</m:t>
                      </m:r>
                      <m:r>
                        <a:rPr lang="id-ID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</m:t>
                      </m:r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𝑀𝑝𝑡</m:t>
                      </m:r>
                      <m:r>
                        <a:rPr lang="id-ID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𝑘𝑡</m:t>
                      </m:r>
                      <m:r>
                        <a:rPr lang="id-ID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1−0,75</m:t>
                          </m:r>
                        </m:den>
                      </m:f>
                      <m:r>
                        <a:rPr lang="id-ID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</m:oMath>
                  </m:oMathPara>
                </a14:m>
                <a:endParaRPr lang="id-ID" sz="2400" i="1" dirty="0" smtClean="0">
                  <a:solidFill>
                    <a:schemeClr val="bg2"/>
                  </a:solidFill>
                  <a:latin typeface="Cambria Math"/>
                </a:endParaRPr>
              </a:p>
              <a:p>
                <a:pPr algn="just"/>
                <a:r>
                  <a:rPr lang="id-ID" sz="2400" dirty="0" smtClean="0">
                    <a:solidFill>
                      <a:schemeClr val="bg2"/>
                    </a:solidFill>
                  </a:rPr>
                  <a:t>                 		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𝑀𝑝𝑡</m:t>
                    </m:r>
                    <m:r>
                      <a:rPr lang="id-ID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0" i="1" smtClean="0">
                        <a:solidFill>
                          <a:schemeClr val="bg2"/>
                        </a:solidFill>
                        <a:latin typeface="Cambria Math"/>
                      </a:rPr>
                      <m:t>𝑘</m:t>
                    </m:r>
                    <m:r>
                      <a:rPr lang="id-ID" sz="2400" b="0" i="1" smtClean="0">
                        <a:solidFill>
                          <a:schemeClr val="bg2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2400" dirty="0">
                  <a:solidFill>
                    <a:schemeClr val="bg2"/>
                  </a:solidFill>
                </a:endParaRPr>
              </a:p>
              <a:p>
                <a:pPr algn="just"/>
                <a:r>
                  <a:rPr lang="id-ID" sz="2000" dirty="0">
                    <a:solidFill>
                      <a:schemeClr val="bg2"/>
                    </a:solidFill>
                  </a:rPr>
                  <a:t>Sesuai dengan perhitungan multiplier di atas </a:t>
                </a:r>
                <a:r>
                  <a:rPr lang="id-ID" sz="2000" dirty="0" smtClean="0">
                    <a:solidFill>
                      <a:schemeClr val="bg2"/>
                    </a:solidFill>
                  </a:rPr>
                  <a:t>k = 4. </a:t>
                </a:r>
                <a:r>
                  <a:rPr lang="id-ID" sz="2000" dirty="0">
                    <a:solidFill>
                      <a:schemeClr val="bg2"/>
                    </a:solidFill>
                  </a:rPr>
                  <a:t>Pertambahan dalam pendapatan nasional akibat pertambahan investasi adalah : </a:t>
                </a:r>
                <a:endParaRPr lang="id-ID" sz="2000" dirty="0" smtClean="0">
                  <a:solidFill>
                    <a:schemeClr val="bg2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id-ID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id-ID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d-ID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d-ID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id-ID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8</m:t>
                    </m:r>
                    <m:r>
                      <a:rPr lang="id-ID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d-ID" sz="2000" dirty="0">
                    <a:solidFill>
                      <a:schemeClr val="bg2"/>
                    </a:solidFill>
                  </a:rPr>
                  <a:t> triliun rupiah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5" y="3789802"/>
                <a:ext cx="6696158" cy="455409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372600" y="5355772"/>
                <a:ext cx="7430878" cy="46255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𝑀𝑝𝑝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1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𝑏𝑡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𝑀𝑝𝑝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1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1−0,75+0,75</m:t>
                          </m:r>
                          <m:d>
                            <m:dPr>
                              <m:ctrlPr>
                                <a:rPr lang="en-US" sz="21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sz="21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100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𝑀𝑝𝑝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1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1−0,75+0,15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1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𝑀𝑝𝑝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𝑘</m:t>
                      </m:r>
                      <m:r>
                        <a:rPr lang="id-ID" sz="21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1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1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id-ID" sz="21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en-US" sz="2100" dirty="0">
                  <a:solidFill>
                    <a:schemeClr val="bg2"/>
                  </a:solidFill>
                </a:endParaRPr>
              </a:p>
              <a:p>
                <a:r>
                  <a:rPr lang="id-ID" sz="2100" dirty="0">
                    <a:solidFill>
                      <a:schemeClr val="bg2"/>
                    </a:solidFill>
                  </a:rPr>
                  <a:t>Sesuai dengan </a:t>
                </a:r>
                <a:r>
                  <a:rPr lang="id-ID" sz="2100" dirty="0" smtClean="0">
                    <a:solidFill>
                      <a:schemeClr val="bg2"/>
                    </a:solidFill>
                  </a:rPr>
                  <a:t>perhitungan multiplier </a:t>
                </a:r>
                <a:r>
                  <a:rPr lang="id-ID" sz="2100" dirty="0">
                    <a:solidFill>
                      <a:schemeClr val="bg2"/>
                    </a:solidFill>
                  </a:rPr>
                  <a:t>di atas </a:t>
                </a:r>
                <a:r>
                  <a:rPr lang="id-ID" sz="2100" dirty="0" smtClean="0">
                    <a:solidFill>
                      <a:schemeClr val="bg2"/>
                    </a:solidFill>
                  </a:rPr>
                  <a:t>adalah k = 2,5</a:t>
                </a:r>
                <a:r>
                  <a:rPr lang="id-ID" sz="2100" dirty="0">
                    <a:solidFill>
                      <a:schemeClr val="bg2"/>
                    </a:solidFill>
                  </a:rPr>
                  <a:t>. Pertambahan dalam pendapatan nasional </a:t>
                </a:r>
                <a:r>
                  <a:rPr lang="id-ID" sz="2100" dirty="0" smtClean="0">
                    <a:solidFill>
                      <a:schemeClr val="bg2"/>
                    </a:solidFill>
                  </a:rPr>
                  <a:t>akibat pertambahan investasi adalah </a:t>
                </a:r>
                <a:r>
                  <a:rPr lang="id-ID" sz="2100" dirty="0">
                    <a:solidFill>
                      <a:schemeClr val="bg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d-ID" sz="21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id-ID" sz="21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d-ID" sz="21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=2,5</m:t>
                    </m:r>
                    <m:d>
                      <m:dPr>
                        <m:ctrlPr>
                          <a:rPr lang="en-US" sz="21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d-ID" sz="21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id-ID" sz="21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id-ID" sz="2100" dirty="0">
                    <a:solidFill>
                      <a:schemeClr val="bg2"/>
                    </a:solidFill>
                  </a:rPr>
                  <a:t> triliun rupiah.</a:t>
                </a:r>
                <a:endParaRPr lang="en-US" sz="2100" dirty="0">
                  <a:solidFill>
                    <a:schemeClr val="bg2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5355772"/>
                <a:ext cx="7430878" cy="462550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731968" y="3484245"/>
            <a:ext cx="7498633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id-ID" sz="2400" b="1" dirty="0"/>
              <a:t>Dalam sistem pajak proporsional </a:t>
            </a:r>
            <a:r>
              <a:rPr lang="id-ID" sz="2400" dirty="0"/>
              <a:t>Formula multiplier pajak proposional (Mpp) dan hasil perhitungan multiplier ditunjukkan di bawah ini </a:t>
            </a:r>
            <a:r>
              <a:rPr lang="id-ID" sz="2400" dirty="0" smtClean="0"/>
              <a:t>:</a:t>
            </a:r>
            <a:endParaRPr lang="en-US" sz="10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31968" y="2401679"/>
            <a:ext cx="0" cy="7579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551" y="9492798"/>
            <a:ext cx="3421450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/>
          <a:p>
            <a:r>
              <a:rPr lang="nn-NO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74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ln cap="flat"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latin typeface="Britannic Bold" pitchFamily="34" charset="0"/>
              </a:rPr>
              <a:t>Latihan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id-ID" dirty="0" smtClean="0">
                <a:solidFill>
                  <a:srgbClr val="FFFF00"/>
                </a:solidFill>
                <a:latin typeface="Britannic Bold" pitchFamily="34" charset="0"/>
              </a:rPr>
              <a:t> 2</a:t>
            </a:r>
            <a:endParaRPr lang="en-US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ln cap="flat">
            <a:prstDash val="dash"/>
          </a:ln>
        </p:spPr>
        <p:txBody>
          <a:bodyPr>
            <a:normAutofit fontScale="92500" lnSpcReduction="10000"/>
          </a:bodyPr>
          <a:lstStyle/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/>
              <a:t>Dari </a:t>
            </a:r>
            <a:r>
              <a:rPr lang="en-GB" sz="3600" b="1" dirty="0" err="1"/>
              <a:t>perekonomian</a:t>
            </a:r>
            <a:r>
              <a:rPr lang="en-GB" sz="3600" b="1" dirty="0"/>
              <a:t> </a:t>
            </a:r>
            <a:r>
              <a:rPr lang="en-GB" sz="3600" b="1" dirty="0" err="1"/>
              <a:t>suatu</a:t>
            </a:r>
            <a:r>
              <a:rPr lang="en-GB" sz="3600" b="1" dirty="0"/>
              <a:t> </a:t>
            </a:r>
            <a:r>
              <a:rPr lang="en-GB" sz="3600" b="1" dirty="0" err="1"/>
              <a:t>negara</a:t>
            </a:r>
            <a:r>
              <a:rPr lang="en-GB" sz="3600" b="1" dirty="0"/>
              <a:t> </a:t>
            </a:r>
            <a:r>
              <a:rPr lang="en-GB" sz="3600" b="1" dirty="0" err="1"/>
              <a:t>diperoleh</a:t>
            </a:r>
            <a:r>
              <a:rPr lang="en-GB" sz="3600" b="1" dirty="0"/>
              <a:t> </a:t>
            </a:r>
            <a:r>
              <a:rPr lang="en-GB" sz="3600" b="1" dirty="0" err="1"/>
              <a:t>informasi</a:t>
            </a:r>
            <a:r>
              <a:rPr lang="en-GB" sz="3600" b="1" dirty="0"/>
              <a:t> </a:t>
            </a:r>
            <a:r>
              <a:rPr lang="en-GB" sz="3600" b="1" dirty="0" err="1"/>
              <a:t>sebagai</a:t>
            </a:r>
            <a:r>
              <a:rPr lang="en-GB" sz="3600" b="1" dirty="0"/>
              <a:t> </a:t>
            </a:r>
            <a:r>
              <a:rPr lang="en-GB" sz="3600" b="1" dirty="0" err="1"/>
              <a:t>berikut</a:t>
            </a:r>
            <a:r>
              <a:rPr lang="en-GB" sz="3600" b="1" dirty="0"/>
              <a:t> :</a:t>
            </a:r>
            <a:endParaRPr lang="en-GB" sz="3600" b="1" i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i="1" dirty="0"/>
              <a:t> </a:t>
            </a:r>
            <a:r>
              <a:rPr lang="en-GB" sz="3600" b="1" i="1" dirty="0" err="1"/>
              <a:t>Fungsi</a:t>
            </a:r>
            <a:r>
              <a:rPr lang="en-GB" sz="3600" b="1" i="1" dirty="0"/>
              <a:t> Saving</a:t>
            </a:r>
            <a:r>
              <a:rPr lang="en-GB" sz="3600" b="1" dirty="0"/>
              <a:t>                               S   =  0,20 </a:t>
            </a:r>
            <a:r>
              <a:rPr lang="en-GB" sz="3600" b="1" dirty="0" err="1"/>
              <a:t>Yd</a:t>
            </a:r>
            <a:r>
              <a:rPr lang="en-GB" sz="3600" b="1" dirty="0"/>
              <a:t> - 30</a:t>
            </a:r>
            <a:endParaRPr lang="en-GB" sz="3600" b="1" i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i="1" dirty="0"/>
              <a:t> Investment expenditure  </a:t>
            </a:r>
            <a:r>
              <a:rPr lang="en-GB" sz="3600" b="1" dirty="0"/>
              <a:t>             I   =   160</a:t>
            </a:r>
            <a:endParaRPr lang="en-GB" sz="3600" b="1" i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i="1" dirty="0"/>
              <a:t> Government expenditure</a:t>
            </a:r>
            <a:r>
              <a:rPr lang="en-GB" sz="3600" b="1" dirty="0"/>
              <a:t>             G  =   130</a:t>
            </a:r>
            <a:endParaRPr lang="en-GB" sz="3600" b="1" i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i="1" dirty="0"/>
              <a:t> Transfer payment</a:t>
            </a:r>
            <a:r>
              <a:rPr lang="en-GB" sz="3600" b="1" dirty="0"/>
              <a:t>                        </a:t>
            </a:r>
            <a:r>
              <a:rPr lang="en-GB" sz="3600" b="1" dirty="0" err="1"/>
              <a:t>Tr</a:t>
            </a:r>
            <a:r>
              <a:rPr lang="en-GB" sz="3600" b="1" dirty="0"/>
              <a:t>  =    90</a:t>
            </a:r>
            <a:endParaRPr lang="en-GB" sz="3600" b="1" i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i="1" dirty="0"/>
              <a:t> Tax</a:t>
            </a:r>
            <a:r>
              <a:rPr lang="en-GB" sz="3600" b="1" dirty="0"/>
              <a:t> (</a:t>
            </a:r>
            <a:r>
              <a:rPr lang="en-GB" sz="3600" b="1" dirty="0" err="1"/>
              <a:t>pajak</a:t>
            </a:r>
            <a:r>
              <a:rPr lang="en-GB" sz="3600" b="1" dirty="0"/>
              <a:t>)                                 </a:t>
            </a:r>
            <a:r>
              <a:rPr lang="en-GB" sz="3600" b="1" dirty="0" err="1"/>
              <a:t>Tx</a:t>
            </a:r>
            <a:r>
              <a:rPr lang="en-GB" sz="3600" b="1" dirty="0"/>
              <a:t>  =    40 + 0,2 Y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GB" sz="3600" b="1" dirty="0"/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 err="1"/>
              <a:t>Berdasarkan</a:t>
            </a:r>
            <a:r>
              <a:rPr lang="en-GB" sz="3600" b="1" dirty="0"/>
              <a:t> </a:t>
            </a:r>
            <a:r>
              <a:rPr lang="en-GB" sz="3600" b="1" dirty="0" err="1"/>
              <a:t>informasi</a:t>
            </a:r>
            <a:r>
              <a:rPr lang="en-GB" sz="3600" b="1" dirty="0"/>
              <a:t> </a:t>
            </a:r>
            <a:r>
              <a:rPr lang="en-GB" sz="3600" b="1" dirty="0" err="1"/>
              <a:t>diatas</a:t>
            </a:r>
            <a:r>
              <a:rPr lang="en-GB" sz="3600" b="1" dirty="0"/>
              <a:t> </a:t>
            </a:r>
            <a:r>
              <a:rPr lang="en-GB" sz="3600" b="1" dirty="0" err="1"/>
              <a:t>tentukanlah</a:t>
            </a:r>
            <a:r>
              <a:rPr lang="en-GB" sz="3600" b="1" dirty="0"/>
              <a:t>  :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/>
              <a:t>a. </a:t>
            </a:r>
            <a:r>
              <a:rPr lang="id-ID" sz="3600" b="1" dirty="0" smtClean="0"/>
              <a:t> </a:t>
            </a:r>
            <a:r>
              <a:rPr lang="en-GB" sz="3600" b="1" dirty="0" err="1" smtClean="0"/>
              <a:t>Besarnya</a:t>
            </a:r>
            <a:r>
              <a:rPr lang="en-GB" sz="3600" b="1" dirty="0" smtClean="0"/>
              <a:t> </a:t>
            </a:r>
            <a:r>
              <a:rPr lang="en-GB" sz="3600" b="1" dirty="0" err="1"/>
              <a:t>pendapatan</a:t>
            </a:r>
            <a:r>
              <a:rPr lang="en-GB" sz="3600" b="1" dirty="0"/>
              <a:t> </a:t>
            </a:r>
            <a:r>
              <a:rPr lang="en-GB" sz="3600" b="1" dirty="0" err="1"/>
              <a:t>nasional</a:t>
            </a:r>
            <a:r>
              <a:rPr lang="en-GB" sz="3600" b="1" dirty="0"/>
              <a:t> </a:t>
            </a:r>
            <a:r>
              <a:rPr lang="en-GB" sz="3600" b="1" dirty="0" err="1"/>
              <a:t>keseimbangan</a:t>
            </a:r>
            <a:r>
              <a:rPr lang="en-GB" sz="3600" b="1" dirty="0"/>
              <a:t> .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/>
              <a:t>b. </a:t>
            </a:r>
            <a:r>
              <a:rPr lang="en-GB" sz="3600" b="1" dirty="0" err="1"/>
              <a:t>Besarnya</a:t>
            </a:r>
            <a:r>
              <a:rPr lang="en-GB" sz="3600" b="1" dirty="0"/>
              <a:t> </a:t>
            </a:r>
            <a:r>
              <a:rPr lang="en-GB" sz="3600" b="1" dirty="0" err="1"/>
              <a:t>penerimaan</a:t>
            </a:r>
            <a:r>
              <a:rPr lang="en-GB" sz="3600" b="1" dirty="0"/>
              <a:t> </a:t>
            </a:r>
            <a:r>
              <a:rPr lang="en-GB" sz="3600" b="1" dirty="0" err="1"/>
              <a:t>pajak</a:t>
            </a:r>
            <a:r>
              <a:rPr lang="en-GB" sz="3600" b="1" dirty="0"/>
              <a:t>, </a:t>
            </a:r>
            <a:r>
              <a:rPr lang="en-GB" sz="3600" b="1" dirty="0" err="1"/>
              <a:t>konsumsi</a:t>
            </a:r>
            <a:r>
              <a:rPr lang="en-GB" sz="3600" b="1" dirty="0"/>
              <a:t> </a:t>
            </a:r>
            <a:r>
              <a:rPr lang="en-GB" sz="3600" b="1" dirty="0" err="1"/>
              <a:t>dan</a:t>
            </a:r>
            <a:r>
              <a:rPr lang="en-GB" sz="3600" b="1" dirty="0"/>
              <a:t> </a:t>
            </a:r>
            <a:r>
              <a:rPr lang="en-GB" sz="3600" b="1" dirty="0" err="1"/>
              <a:t>tabungan</a:t>
            </a:r>
            <a:r>
              <a:rPr lang="en-GB" sz="3600" b="1" dirty="0"/>
              <a:t> </a:t>
            </a:r>
            <a:r>
              <a:rPr lang="en-GB" sz="3600" b="1" dirty="0" err="1"/>
              <a:t>pada</a:t>
            </a:r>
            <a:r>
              <a:rPr lang="en-GB" sz="3600" b="1" dirty="0"/>
              <a:t> </a:t>
            </a:r>
            <a:r>
              <a:rPr lang="en-GB" sz="3600" b="1" dirty="0" err="1"/>
              <a:t>saat</a:t>
            </a:r>
            <a:r>
              <a:rPr lang="en-GB" sz="3600" b="1" dirty="0"/>
              <a:t> </a:t>
            </a:r>
            <a:r>
              <a:rPr lang="en-GB" sz="3600" b="1" dirty="0" err="1"/>
              <a:t>terjadinya</a:t>
            </a:r>
            <a:r>
              <a:rPr lang="en-GB" sz="3600" b="1" dirty="0"/>
              <a:t> </a:t>
            </a:r>
            <a:r>
              <a:rPr lang="en-GB" sz="3600" b="1" dirty="0" err="1"/>
              <a:t>keseimbangan</a:t>
            </a:r>
            <a:r>
              <a:rPr lang="en-GB" sz="3600" b="1" dirty="0"/>
              <a:t> </a:t>
            </a:r>
            <a:r>
              <a:rPr lang="en-GB" sz="3600" b="1" dirty="0" err="1"/>
              <a:t>tersebut</a:t>
            </a:r>
            <a:r>
              <a:rPr lang="en-GB" sz="3600" b="1" dirty="0"/>
              <a:t>.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/>
              <a:t>c. </a:t>
            </a:r>
            <a:r>
              <a:rPr lang="en-GB" sz="3600" b="1" dirty="0" err="1"/>
              <a:t>Jika</a:t>
            </a:r>
            <a:r>
              <a:rPr lang="en-GB" sz="3600" b="1" dirty="0"/>
              <a:t> </a:t>
            </a:r>
            <a:r>
              <a:rPr lang="en-GB" sz="3600" b="1" dirty="0" err="1"/>
              <a:t>pada</a:t>
            </a:r>
            <a:r>
              <a:rPr lang="en-GB" sz="3600" b="1" dirty="0"/>
              <a:t> </a:t>
            </a:r>
            <a:r>
              <a:rPr lang="en-GB" sz="3600" b="1" dirty="0" err="1"/>
              <a:t>saat</a:t>
            </a:r>
            <a:r>
              <a:rPr lang="en-GB" sz="3600" b="1" i="1" dirty="0"/>
              <a:t> full employment</a:t>
            </a:r>
            <a:r>
              <a:rPr lang="en-GB" sz="3600" b="1" dirty="0"/>
              <a:t> </a:t>
            </a:r>
            <a:r>
              <a:rPr lang="en-GB" sz="3600" b="1" dirty="0" err="1"/>
              <a:t>pendapatan</a:t>
            </a:r>
            <a:r>
              <a:rPr lang="en-GB" sz="3600" b="1" dirty="0"/>
              <a:t> </a:t>
            </a:r>
            <a:r>
              <a:rPr lang="en-GB" sz="3600" b="1" dirty="0" err="1"/>
              <a:t>nasional</a:t>
            </a:r>
            <a:r>
              <a:rPr lang="en-GB" sz="3600" b="1" dirty="0"/>
              <a:t> (</a:t>
            </a:r>
            <a:r>
              <a:rPr lang="en-GB" sz="3600" b="1" dirty="0" err="1"/>
              <a:t>Yf</a:t>
            </a:r>
            <a:r>
              <a:rPr lang="en-GB" sz="3600" b="1" dirty="0"/>
              <a:t>) </a:t>
            </a:r>
            <a:r>
              <a:rPr lang="en-GB" sz="3600" b="1" dirty="0" err="1"/>
              <a:t>adalah</a:t>
            </a:r>
            <a:r>
              <a:rPr lang="en-GB" sz="3600" b="1" dirty="0"/>
              <a:t> </a:t>
            </a:r>
            <a:r>
              <a:rPr lang="en-GB" sz="3600" b="1" dirty="0" err="1"/>
              <a:t>sebesar</a:t>
            </a:r>
            <a:r>
              <a:rPr lang="en-GB" sz="3600" b="1" dirty="0"/>
              <a:t> 800 </a:t>
            </a:r>
            <a:r>
              <a:rPr lang="en-GB" sz="3600" b="1" i="1" dirty="0"/>
              <a:t>gap</a:t>
            </a:r>
            <a:r>
              <a:rPr lang="en-GB" sz="3600" b="1" dirty="0"/>
              <a:t> </a:t>
            </a:r>
            <a:r>
              <a:rPr lang="en-GB" sz="3600" b="1" dirty="0" err="1"/>
              <a:t>apa</a:t>
            </a:r>
            <a:r>
              <a:rPr lang="en-GB" sz="3600" b="1" dirty="0"/>
              <a:t> yang </a:t>
            </a:r>
            <a:r>
              <a:rPr lang="en-GB" sz="3600" b="1" dirty="0" err="1"/>
              <a:t>terjadi</a:t>
            </a:r>
            <a:r>
              <a:rPr lang="en-GB" sz="3600" b="1" dirty="0"/>
              <a:t>? </a:t>
            </a:r>
            <a:r>
              <a:rPr lang="en-GB" sz="3600" b="1" dirty="0" err="1"/>
              <a:t>Berapa</a:t>
            </a:r>
            <a:r>
              <a:rPr lang="en-GB" sz="3600" b="1" dirty="0"/>
              <a:t> </a:t>
            </a:r>
            <a:r>
              <a:rPr lang="en-GB" sz="3600" b="1" dirty="0" err="1"/>
              <a:t>besarnya</a:t>
            </a:r>
            <a:r>
              <a:rPr lang="en-GB" sz="3600" b="1" dirty="0"/>
              <a:t> </a:t>
            </a:r>
            <a:r>
              <a:rPr lang="en-GB" sz="3600" b="1" i="1" dirty="0"/>
              <a:t>gap</a:t>
            </a:r>
            <a:r>
              <a:rPr lang="en-GB" sz="3600" b="1" dirty="0"/>
              <a:t> </a:t>
            </a:r>
            <a:r>
              <a:rPr lang="en-GB" sz="3600" b="1" dirty="0" err="1"/>
              <a:t>tersebut</a:t>
            </a:r>
            <a:r>
              <a:rPr lang="en-GB" sz="3600" b="1" dirty="0"/>
              <a:t> ?</a:t>
            </a:r>
          </a:p>
          <a:p>
            <a:pPr marL="489850" indent="-48985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sz="3600" b="1" dirty="0"/>
              <a:t>d. </a:t>
            </a:r>
            <a:r>
              <a:rPr lang="en-GB" sz="3600" b="1" dirty="0" err="1"/>
              <a:t>Berapa</a:t>
            </a:r>
            <a:r>
              <a:rPr lang="en-GB" sz="3600" b="1" dirty="0"/>
              <a:t> </a:t>
            </a:r>
            <a:r>
              <a:rPr lang="en-GB" sz="3600" b="1" dirty="0" err="1"/>
              <a:t>besarnya</a:t>
            </a:r>
            <a:r>
              <a:rPr lang="en-GB" sz="3600" b="1" dirty="0"/>
              <a:t> </a:t>
            </a:r>
            <a:r>
              <a:rPr lang="en-GB" sz="3600" b="1" dirty="0" err="1"/>
              <a:t>perubahan</a:t>
            </a:r>
            <a:r>
              <a:rPr lang="en-GB" sz="3600" b="1" dirty="0"/>
              <a:t> </a:t>
            </a:r>
            <a:r>
              <a:rPr lang="en-GB" sz="3600" b="1" i="1" dirty="0"/>
              <a:t>G </a:t>
            </a:r>
            <a:r>
              <a:rPr lang="en-GB" sz="3600" b="1" dirty="0" err="1"/>
              <a:t>atau</a:t>
            </a:r>
            <a:r>
              <a:rPr lang="en-GB" sz="3600" b="1" dirty="0"/>
              <a:t> </a:t>
            </a:r>
            <a:r>
              <a:rPr lang="en-GB" sz="3600" b="1" i="1" dirty="0" err="1"/>
              <a:t>Tr</a:t>
            </a:r>
            <a:r>
              <a:rPr lang="en-GB" sz="3600" b="1" dirty="0"/>
              <a:t> yang </a:t>
            </a:r>
            <a:r>
              <a:rPr lang="en-GB" sz="3600" b="1" dirty="0" err="1"/>
              <a:t>diperlukan</a:t>
            </a:r>
            <a:r>
              <a:rPr lang="en-GB" sz="3600" b="1" dirty="0"/>
              <a:t> agar </a:t>
            </a:r>
            <a:r>
              <a:rPr lang="en-GB" sz="3600" b="1" dirty="0" err="1"/>
              <a:t>tercapai</a:t>
            </a:r>
            <a:r>
              <a:rPr lang="en-GB" sz="3600" b="1" dirty="0"/>
              <a:t> </a:t>
            </a:r>
            <a:r>
              <a:rPr lang="en-GB" sz="3600" b="1" i="1" dirty="0"/>
              <a:t>full</a:t>
            </a:r>
            <a:r>
              <a:rPr lang="en-GB" sz="3600" b="1" dirty="0"/>
              <a:t> </a:t>
            </a:r>
            <a:r>
              <a:rPr lang="en-GB" sz="3600" b="1" i="1" dirty="0"/>
              <a:t>employment</a:t>
            </a:r>
            <a:r>
              <a:rPr lang="en-GB" sz="3600" b="1" dirty="0"/>
              <a:t> ?</a:t>
            </a:r>
            <a:endParaRPr lang="en-US" sz="3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186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B2A78-AF82-4225-8843-0E27D9BC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80" y="715008"/>
            <a:ext cx="13537504" cy="18362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Keseimbangan Perekonomian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Sektor</a:t>
            </a:r>
            <a:r>
              <a:rPr lang="id-ID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d-ID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(</a:t>
            </a:r>
            <a:r>
              <a:rPr lang="en-US" dirty="0" err="1">
                <a:solidFill>
                  <a:srgbClr val="FFFF00"/>
                </a:solidFill>
                <a:latin typeface="Britannic Bold" pitchFamily="34" charset="0"/>
              </a:rPr>
              <a:t>Perekonomian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Britannic Bold" pitchFamily="34" charset="0"/>
              </a:rPr>
              <a:t>T</a:t>
            </a:r>
            <a:r>
              <a:rPr lang="en-US" dirty="0" err="1">
                <a:solidFill>
                  <a:srgbClr val="FFFF00"/>
                </a:solidFill>
                <a:latin typeface="Britannic Bold" pitchFamily="34" charset="0"/>
              </a:rPr>
              <a:t>er</a:t>
            </a:r>
            <a:r>
              <a:rPr lang="id-ID" dirty="0">
                <a:solidFill>
                  <a:srgbClr val="FFFF00"/>
                </a:solidFill>
                <a:latin typeface="Britannic Bold" pitchFamily="34" charset="0"/>
              </a:rPr>
              <a:t>buka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)</a:t>
            </a:r>
            <a:r>
              <a:rPr lang="id-ID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A071F4-81BD-47E8-92E8-981EF1BC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415308"/>
            <a:ext cx="16747684" cy="4536504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tangga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negri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mayoritas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</a:t>
            </a:r>
            <a:r>
              <a:rPr lang="en-US" sz="4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</a:t>
            </a:r>
            <a:r>
              <a:rPr lang="en-US" sz="4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mengandalkan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negeri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657792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44305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446" y="495300"/>
            <a:ext cx="11140754" cy="1524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Perekonomian 4 Sektor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5149" r="1151" b="5091"/>
          <a:stretch/>
        </p:blipFill>
        <p:spPr bwMode="auto">
          <a:xfrm>
            <a:off x="1371600" y="2247902"/>
            <a:ext cx="15361920" cy="7234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551" y="9657792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569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41903" y="387415"/>
            <a:ext cx="10545698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39" dirty="0"/>
              <a:t>Pendekatan</a:t>
            </a:r>
            <a:r>
              <a:rPr spc="-25" dirty="0"/>
              <a:t> </a:t>
            </a:r>
            <a:r>
              <a:rPr spc="-30" dirty="0"/>
              <a:t>Pengeluaran</a:t>
            </a:r>
          </a:p>
          <a:p>
            <a:pPr marL="12700">
              <a:lnSpc>
                <a:spcPts val="3061"/>
              </a:lnSpc>
            </a:pPr>
            <a:r>
              <a:rPr sz="2900" spc="-11" dirty="0" err="1">
                <a:solidFill>
                  <a:schemeClr val="tx1"/>
                </a:solidFill>
              </a:rPr>
              <a:t>Komponen</a:t>
            </a:r>
            <a:r>
              <a:rPr sz="2900" spc="-25" dirty="0">
                <a:solidFill>
                  <a:schemeClr val="tx1"/>
                </a:solidFill>
              </a:rPr>
              <a:t> </a:t>
            </a:r>
            <a:r>
              <a:rPr lang="id-ID" sz="2900" spc="-14" dirty="0">
                <a:solidFill>
                  <a:schemeClr val="tx1"/>
                </a:solidFill>
              </a:rPr>
              <a:t>Penentu Pendapatan Nasional</a:t>
            </a:r>
            <a:endParaRPr sz="2900"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5380" y="2900687"/>
            <a:ext cx="6337300" cy="595676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62550">
              <a:spcBef>
                <a:spcPts val="805"/>
              </a:spcBef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Perekonomian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9" dirty="0">
                <a:solidFill>
                  <a:srgbClr val="FFFFFF"/>
                </a:solidFill>
                <a:latin typeface="Calibri"/>
                <a:cs typeface="Calibri"/>
              </a:rPr>
              <a:t>Tertutup</a:t>
            </a:r>
            <a:r>
              <a:rPr sz="3200" b="1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Sektor)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5380" y="4782822"/>
            <a:ext cx="6337300" cy="586058"/>
          </a:xfrm>
          <a:prstGeom prst="rect">
            <a:avLst/>
          </a:prstGeom>
          <a:solidFill>
            <a:srgbClr val="009973"/>
          </a:solidFill>
        </p:spPr>
        <p:txBody>
          <a:bodyPr vert="horz" wrap="square" lIns="0" tIns="92710" rIns="0" bIns="0" rtlCol="0">
            <a:spAutoFit/>
          </a:bodyPr>
          <a:lstStyle/>
          <a:p>
            <a:pPr marL="162550">
              <a:spcBef>
                <a:spcPts val="730"/>
              </a:spcBef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Perekonomian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9" dirty="0">
                <a:solidFill>
                  <a:srgbClr val="FFFFFF"/>
                </a:solidFill>
                <a:latin typeface="Calibri"/>
                <a:cs typeface="Calibri"/>
              </a:rPr>
              <a:t>Tertutup</a:t>
            </a:r>
            <a:r>
              <a:rPr sz="3200" b="1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Sektor)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2703" y="5617590"/>
            <a:ext cx="218376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spc="-455" dirty="0">
                <a:solidFill>
                  <a:srgbClr val="FF0000"/>
                </a:solidFill>
                <a:latin typeface="Calibri"/>
                <a:cs typeface="Calibri"/>
              </a:rPr>
              <a:t>AE</a:t>
            </a:r>
            <a:r>
              <a:rPr sz="3900" b="1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9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39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spc="-1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48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5380" y="6896109"/>
            <a:ext cx="6337300" cy="487313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0" rIns="0" bIns="0" rtlCol="0">
            <a:spAutoFit/>
          </a:bodyPr>
          <a:lstStyle/>
          <a:p>
            <a:pPr marL="162550">
              <a:lnSpc>
                <a:spcPts val="3775"/>
              </a:lnSpc>
            </a:pPr>
            <a:r>
              <a:rPr sz="3200" b="1" spc="-20" dirty="0" err="1">
                <a:solidFill>
                  <a:srgbClr val="FFFFFF"/>
                </a:solidFill>
                <a:latin typeface="Calibri"/>
                <a:cs typeface="Calibri"/>
              </a:rPr>
              <a:t>Perekonomian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Terbuka (4 </a:t>
            </a:r>
            <a:r>
              <a:rPr sz="3200" b="1" spc="-50" dirty="0" err="1">
                <a:solidFill>
                  <a:srgbClr val="FFFFFF"/>
                </a:solidFill>
                <a:latin typeface="Calibri"/>
                <a:cs typeface="Calibri"/>
              </a:rPr>
              <a:t>Sektor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1701" y="7403529"/>
            <a:ext cx="448754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spc="-48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900" b="1" spc="-509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spc="-56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spc="-2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9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455" dirty="0">
                <a:solidFill>
                  <a:srgbClr val="FF0000"/>
                </a:solidFill>
                <a:latin typeface="Calibri"/>
                <a:cs typeface="Calibri"/>
              </a:rPr>
              <a:t>AE</a:t>
            </a:r>
            <a:r>
              <a:rPr sz="3900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9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39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spc="-16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spc="-1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48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9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32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3900" b="1" spc="-2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37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900" b="1" spc="-1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014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90380" y="2821946"/>
            <a:ext cx="8216900" cy="607214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113662" rIns="0" bIns="0" rtlCol="0">
            <a:spAutoFit/>
          </a:bodyPr>
          <a:lstStyle/>
          <a:p>
            <a:pPr marL="165092">
              <a:spcBef>
                <a:spcPts val="895"/>
              </a:spcBef>
            </a:pP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Komponen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Pengeluaran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Aggregat</a:t>
            </a:r>
            <a:r>
              <a:rPr sz="3200" b="1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(AE)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5150" y="3823213"/>
            <a:ext cx="8062596" cy="3118151"/>
          </a:xfrm>
          <a:prstGeom prst="rect">
            <a:avLst/>
          </a:prstGeom>
        </p:spPr>
        <p:txBody>
          <a:bodyPr vert="horz" wrap="square" lIns="0" tIns="210175" rIns="0" bIns="0" rtlCol="0">
            <a:spAutoFit/>
          </a:bodyPr>
          <a:lstStyle/>
          <a:p>
            <a:pPr marL="528294" indent="-515594">
              <a:spcBef>
                <a:spcPts val="1655"/>
              </a:spcBef>
              <a:buAutoNum type="arabicPeriod"/>
              <a:tabLst>
                <a:tab pos="527660" algn="l"/>
                <a:tab pos="528294" algn="l"/>
              </a:tabLst>
            </a:pP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Pengeluaran</a:t>
            </a:r>
            <a:r>
              <a:rPr sz="2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konsumsi</a:t>
            </a:r>
            <a:r>
              <a:rPr sz="2700" spc="-6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(C)</a:t>
            </a:r>
            <a:endParaRPr sz="2700" dirty="0">
              <a:latin typeface="Calibri"/>
              <a:cs typeface="Calibri"/>
            </a:endParaRPr>
          </a:p>
          <a:p>
            <a:pPr marL="528294" indent="-515594">
              <a:spcBef>
                <a:spcPts val="1561"/>
              </a:spcBef>
              <a:buAutoNum type="arabicPeriod"/>
              <a:tabLst>
                <a:tab pos="527660" algn="l"/>
                <a:tab pos="528294" algn="l"/>
              </a:tabLst>
            </a:pP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Pengeluaran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Invenstasi</a:t>
            </a:r>
            <a:r>
              <a:rPr sz="2700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E3E3E"/>
                </a:solidFill>
                <a:latin typeface="Calibri"/>
                <a:cs typeface="Calibri"/>
              </a:rPr>
              <a:t>(I)</a:t>
            </a:r>
            <a:endParaRPr sz="2700" dirty="0">
              <a:latin typeface="Calibri"/>
              <a:cs typeface="Calibri"/>
            </a:endParaRPr>
          </a:p>
          <a:p>
            <a:pPr marL="528294" marR="5080" indent="-515594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527660" algn="l"/>
                <a:tab pos="528294" algn="l"/>
                <a:tab pos="2346849" algn="l"/>
                <a:tab pos="4137462" algn="l"/>
                <a:tab pos="4790208" algn="l"/>
                <a:tab pos="6469704" algn="l"/>
                <a:tab pos="7521211" algn="l"/>
              </a:tabLst>
            </a:pPr>
            <a:r>
              <a:rPr sz="2700" spc="-64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700" spc="-25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elua</a:t>
            </a:r>
            <a:r>
              <a:rPr sz="2700" spc="-70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spc="1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n	</a:t>
            </a:r>
            <a:r>
              <a:rPr sz="2700" spc="-64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700" spc="5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ri</a:t>
            </a:r>
            <a:r>
              <a:rPr sz="2700" spc="-36" dirty="0">
                <a:solidFill>
                  <a:srgbClr val="3E3E3E"/>
                </a:solidFill>
                <a:latin typeface="Calibri"/>
                <a:cs typeface="Calibri"/>
              </a:rPr>
              <a:t>nt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5" dirty="0">
                <a:solidFill>
                  <a:srgbClr val="3E3E3E"/>
                </a:solidFill>
                <a:latin typeface="Calibri"/>
                <a:cs typeface="Calibri"/>
              </a:rPr>
              <a:t>h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,	</a:t>
            </a:r>
            <a:r>
              <a:rPr sz="2700" spc="-5" dirty="0">
                <a:solidFill>
                  <a:srgbClr val="3E3E3E"/>
                </a:solidFill>
                <a:latin typeface="Calibri"/>
                <a:cs typeface="Calibri"/>
              </a:rPr>
              <a:t>(</a:t>
            </a:r>
            <a:r>
              <a:rPr sz="2700" spc="5" dirty="0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2700" spc="-5" dirty="0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:	m</a:t>
            </a:r>
            <a:r>
              <a:rPr sz="2700" spc="5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2700" spc="11" dirty="0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-50" dirty="0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an	</a:t>
            </a:r>
            <a:r>
              <a:rPr sz="2700" spc="11" dirty="0" err="1">
                <a:solidFill>
                  <a:srgbClr val="3E3E3E"/>
                </a:solidFill>
                <a:latin typeface="Calibri"/>
                <a:cs typeface="Calibri"/>
              </a:rPr>
              <a:t>b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-14" dirty="0" err="1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2700" spc="14" dirty="0" err="1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11" dirty="0" err="1">
                <a:solidFill>
                  <a:srgbClr val="3E3E3E"/>
                </a:solidFill>
                <a:latin typeface="Calibri"/>
                <a:cs typeface="Calibri"/>
              </a:rPr>
              <a:t>d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-14" dirty="0" err="1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pendapatan</a:t>
            </a:r>
            <a:r>
              <a:rPr sz="2700" spc="2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E3E3E"/>
                </a:solidFill>
                <a:latin typeface="Calibri"/>
                <a:cs typeface="Calibri"/>
              </a:rPr>
              <a:t>nasional</a:t>
            </a:r>
            <a:r>
              <a:rPr sz="2700" spc="20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tidak</a:t>
            </a:r>
            <a:r>
              <a:rPr sz="2700" spc="20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mencakup</a:t>
            </a:r>
            <a:r>
              <a:rPr sz="2700" spc="2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3E3E3E"/>
                </a:solidFill>
                <a:latin typeface="Calibri"/>
                <a:cs typeface="Calibri"/>
              </a:rPr>
              <a:t>transfer</a:t>
            </a:r>
            <a:r>
              <a:rPr sz="2700" spc="20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payment </a:t>
            </a:r>
            <a:r>
              <a:rPr lang="id-ID" sz="2700" spc="-5" dirty="0">
                <a:solidFill>
                  <a:srgbClr val="3E3E3E"/>
                </a:solidFill>
                <a:cs typeface="Calibri"/>
              </a:rPr>
              <a:t>(</a:t>
            </a:r>
            <a:r>
              <a:rPr lang="id-ID" sz="2700" spc="-175" dirty="0">
                <a:solidFill>
                  <a:srgbClr val="3E3E3E"/>
                </a:solidFill>
                <a:cs typeface="Calibri"/>
              </a:rPr>
              <a:t>T</a:t>
            </a:r>
            <a:r>
              <a:rPr lang="id-ID" sz="2700" dirty="0">
                <a:solidFill>
                  <a:srgbClr val="3E3E3E"/>
                </a:solidFill>
                <a:cs typeface="Calibri"/>
              </a:rPr>
              <a:t>r).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5161" y="6908093"/>
            <a:ext cx="8061326" cy="187936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528294" marR="5080">
              <a:lnSpc>
                <a:spcPct val="150000"/>
              </a:lnSpc>
              <a:spcBef>
                <a:spcPts val="95"/>
              </a:spcBef>
              <a:tabLst>
                <a:tab pos="1295336" algn="l"/>
                <a:tab pos="1780454" algn="l"/>
                <a:tab pos="3532968" algn="l"/>
                <a:tab pos="5430260" algn="l"/>
                <a:tab pos="7224048" algn="l"/>
              </a:tabLst>
            </a:pPr>
            <a:r>
              <a:rPr sz="2700" b="1" spc="-170" dirty="0" err="1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2700" b="1" dirty="0" err="1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2700" spc="5" dirty="0" err="1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spc="-14" dirty="0" err="1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2700" spc="-5" dirty="0" err="1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700" spc="-14" dirty="0" err="1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-25" dirty="0" err="1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64" dirty="0" err="1">
                <a:solidFill>
                  <a:srgbClr val="3E3E3E"/>
                </a:solidFill>
                <a:latin typeface="Calibri"/>
                <a:cs typeface="Calibri"/>
              </a:rPr>
              <a:t>P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700" spc="-25" dirty="0" err="1">
                <a:solidFill>
                  <a:srgbClr val="3E3E3E"/>
                </a:solidFill>
                <a:latin typeface="Calibri"/>
                <a:cs typeface="Calibri"/>
              </a:rPr>
              <a:t>g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elu</a:t>
            </a:r>
            <a:r>
              <a:rPr sz="2700" spc="11" dirty="0" err="1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spc="-70" dirty="0" err="1">
                <a:solidFill>
                  <a:srgbClr val="3E3E3E"/>
                </a:solidFill>
                <a:latin typeface="Calibri"/>
                <a:cs typeface="Calibri"/>
              </a:rPr>
              <a:t>r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an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5" dirty="0" err="1">
                <a:solidFill>
                  <a:srgbClr val="3E3E3E"/>
                </a:solidFill>
                <a:latin typeface="Calibri"/>
                <a:cs typeface="Calibri"/>
              </a:rPr>
              <a:t>pem</a:t>
            </a:r>
            <a:r>
              <a:rPr sz="2700" spc="5" dirty="0" err="1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ri</a:t>
            </a:r>
            <a:r>
              <a:rPr sz="2700" spc="-36" dirty="0" err="1">
                <a:solidFill>
                  <a:srgbClr val="3E3E3E"/>
                </a:solidFill>
                <a:latin typeface="Calibri"/>
                <a:cs typeface="Calibri"/>
              </a:rPr>
              <a:t>nt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ah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5" dirty="0" err="1">
                <a:solidFill>
                  <a:srgbClr val="3E3E3E"/>
                </a:solidFill>
                <a:latin typeface="Calibri"/>
                <a:cs typeface="Calibri"/>
              </a:rPr>
              <a:t>b</a:t>
            </a:r>
            <a:r>
              <a:rPr sz="2700" spc="-14" dirty="0" err="1">
                <a:solidFill>
                  <a:srgbClr val="3E3E3E"/>
                </a:solidFill>
                <a:latin typeface="Calibri"/>
                <a:cs typeface="Calibri"/>
              </a:rPr>
              <a:t>u</a:t>
            </a:r>
            <a:r>
              <a:rPr sz="2700" spc="-45" dirty="0" err="1">
                <a:solidFill>
                  <a:srgbClr val="3E3E3E"/>
                </a:solidFill>
                <a:latin typeface="Calibri"/>
                <a:cs typeface="Calibri"/>
              </a:rPr>
              <a:t>k</a:t>
            </a:r>
            <a:r>
              <a:rPr sz="2700" spc="11" dirty="0" err="1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700" dirty="0" err="1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untuk</a:t>
            </a:r>
            <a:r>
              <a:rPr sz="2700" spc="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3E3E3E"/>
                </a:solidFill>
                <a:latin typeface="Calibri"/>
                <a:cs typeface="Calibri"/>
              </a:rPr>
              <a:t>kegiatan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produktif</a:t>
            </a:r>
            <a:r>
              <a:rPr sz="27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(</a:t>
            </a:r>
            <a:r>
              <a:rPr sz="2700" spc="-11" dirty="0" err="1" smtClean="0">
                <a:solidFill>
                  <a:srgbClr val="3E3E3E"/>
                </a:solidFill>
                <a:latin typeface="Calibri"/>
                <a:cs typeface="Calibri"/>
              </a:rPr>
              <a:t>Misal</a:t>
            </a:r>
            <a:r>
              <a:rPr sz="2700" spc="-11" dirty="0" smtClean="0">
                <a:solidFill>
                  <a:srgbClr val="3E3E3E"/>
                </a:solidFill>
                <a:latin typeface="Calibri"/>
                <a:cs typeface="Calibri"/>
              </a:rPr>
              <a:t> ;</a:t>
            </a:r>
            <a:r>
              <a:rPr sz="2700" spc="-11" dirty="0" err="1" smtClean="0">
                <a:solidFill>
                  <a:srgbClr val="3E3E3E"/>
                </a:solidFill>
                <a:latin typeface="Calibri"/>
                <a:cs typeface="Calibri"/>
              </a:rPr>
              <a:t>tunjangan</a:t>
            </a:r>
            <a:r>
              <a:rPr sz="2700" spc="36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janda</a:t>
            </a:r>
            <a:r>
              <a:rPr sz="27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perang)</a:t>
            </a:r>
            <a:endParaRPr sz="2700" dirty="0">
              <a:latin typeface="Calibri"/>
              <a:cs typeface="Calibri"/>
            </a:endParaRPr>
          </a:p>
          <a:p>
            <a:pPr marL="12700">
              <a:spcBef>
                <a:spcPts val="1561"/>
              </a:spcBef>
              <a:tabLst>
                <a:tab pos="527660" algn="l"/>
              </a:tabLst>
            </a:pP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4.	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Ekspor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 bersih </a:t>
            </a:r>
            <a:r>
              <a:rPr sz="2700" spc="-11" dirty="0">
                <a:solidFill>
                  <a:srgbClr val="3E3E3E"/>
                </a:solidFill>
                <a:latin typeface="Calibri"/>
                <a:cs typeface="Calibri"/>
              </a:rPr>
              <a:t>(X</a:t>
            </a:r>
            <a:r>
              <a:rPr sz="27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2700" spc="-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E3E3E"/>
                </a:solidFill>
                <a:latin typeface="Calibri"/>
                <a:cs typeface="Calibri"/>
              </a:rPr>
              <a:t>M)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995" y="3569334"/>
            <a:ext cx="155638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spc="-455" dirty="0">
                <a:solidFill>
                  <a:srgbClr val="FF0000"/>
                </a:solidFill>
                <a:latin typeface="Calibri"/>
                <a:cs typeface="Calibri"/>
              </a:rPr>
              <a:t>AE</a:t>
            </a:r>
            <a:r>
              <a:rPr sz="3900" b="1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9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39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664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9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-1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749696" y="1790700"/>
            <a:ext cx="16747232" cy="792111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+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 – T. </a:t>
            </a: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 = C + S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+ S + T. </a:t>
            </a:r>
          </a:p>
          <a:p>
            <a:pPr marL="0" indent="0">
              <a:buNone/>
            </a:pP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Keseimbangan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 + I + G + (X-M)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keseimbangan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+ I + G + (X-M) = C + S +T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 + X = S + T + 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smtClean="0">
                <a:latin typeface="Times New Roman"/>
                <a:cs typeface="Times New Roman"/>
              </a:rPr>
              <a:t>→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suntikan</a:t>
            </a:r>
            <a:r>
              <a:rPr lang="id-I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d-ID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injeksi)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bocoran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551" y="9873816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pPr defTabSz="1632832"/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743200" y="402900"/>
            <a:ext cx="1211580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latin typeface="Arial" pitchFamily="34" charset="0"/>
                <a:cs typeface="Arial" pitchFamily="34" charset="0"/>
              </a:rPr>
              <a:t>Pengukuran</a:t>
            </a:r>
            <a:r>
              <a:rPr b="1" spc="-50" dirty="0">
                <a:latin typeface="Arial" pitchFamily="34" charset="0"/>
                <a:cs typeface="Arial" pitchFamily="34" charset="0"/>
              </a:rPr>
              <a:t> </a:t>
            </a:r>
            <a:r>
              <a:rPr b="1" spc="-25" dirty="0">
                <a:latin typeface="Arial" pitchFamily="34" charset="0"/>
                <a:cs typeface="Arial" pitchFamily="34" charset="0"/>
              </a:rPr>
              <a:t>Pendapatan</a:t>
            </a:r>
            <a:r>
              <a:rPr b="1" spc="-4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Nasional</a:t>
            </a:r>
          </a:p>
        </p:txBody>
      </p:sp>
    </p:spTree>
    <p:extLst>
      <p:ext uri="{BB962C8B-B14F-4D97-AF65-F5344CB8AC3E}">
        <p14:creationId xmlns:p14="http://schemas.microsoft.com/office/powerpoint/2010/main" val="10588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409700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04225"/>
              </p:ext>
            </p:extLst>
          </p:nvPr>
        </p:nvGraphicFramePr>
        <p:xfrm>
          <a:off x="1450351" y="2523626"/>
          <a:ext cx="15234922" cy="7273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6"/>
                <a:gridCol w="2103756"/>
                <a:gridCol w="2474596"/>
                <a:gridCol w="1572896"/>
                <a:gridCol w="2173604"/>
                <a:gridCol w="3128010"/>
                <a:gridCol w="3039744"/>
              </a:tblGrid>
              <a:tr h="1827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3000" spc="-30" dirty="0">
                          <a:latin typeface="Calibri"/>
                          <a:cs typeface="Calibri"/>
                        </a:rPr>
                        <a:t>No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000" spc="25" dirty="0">
                          <a:latin typeface="Calibri"/>
                          <a:cs typeface="Calibri"/>
                        </a:rPr>
                        <a:t>Pendapatan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3000" spc="30" dirty="0">
                          <a:latin typeface="Calibri"/>
                          <a:cs typeface="Calibri"/>
                        </a:rPr>
                        <a:t>Nasional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3000" spc="30" dirty="0">
                          <a:latin typeface="Calibri"/>
                          <a:cs typeface="Calibri"/>
                        </a:rPr>
                        <a:t>Konsumsi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000" spc="25" dirty="0">
                          <a:latin typeface="Calibri"/>
                          <a:cs typeface="Calibri"/>
                        </a:rPr>
                        <a:t>Investasi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000" spc="20" dirty="0">
                          <a:latin typeface="Calibri"/>
                          <a:cs typeface="Calibri"/>
                        </a:rPr>
                        <a:t>Pengeluaran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3000" spc="10" dirty="0">
                          <a:latin typeface="Calibri"/>
                          <a:cs typeface="Calibri"/>
                        </a:rPr>
                        <a:t>Pemerintah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30" dirty="0">
                          <a:latin typeface="Calibri"/>
                          <a:cs typeface="Calibri"/>
                        </a:rPr>
                        <a:t>Ekspor</a:t>
                      </a:r>
                      <a:r>
                        <a:rPr sz="3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15" dirty="0">
                          <a:latin typeface="Calibri"/>
                          <a:cs typeface="Calibri"/>
                        </a:rPr>
                        <a:t>Bersih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000" spc="20" dirty="0">
                          <a:latin typeface="Calibri"/>
                          <a:cs typeface="Calibri"/>
                        </a:rPr>
                        <a:t>Pengeluaran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3000" spc="5" dirty="0">
                          <a:latin typeface="Calibri"/>
                          <a:cs typeface="Calibri"/>
                        </a:rPr>
                        <a:t>Agregat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8CAAC"/>
                    </a:solidFill>
                  </a:tcPr>
                </a:tc>
              </a:tr>
              <a:tr h="890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3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100</a:t>
                      </a:r>
                      <a:r>
                        <a:rPr sz="3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0.6</a:t>
                      </a:r>
                      <a:r>
                        <a:rPr sz="3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3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3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3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(X-M)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240</a:t>
                      </a:r>
                      <a:r>
                        <a:rPr sz="3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3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r>
                        <a:rPr sz="3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</a:t>
                      </a:r>
                      <a:r>
                        <a:rPr sz="3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3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(C+I+G+X-M)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F4E78"/>
                    </a:solidFill>
                  </a:tcPr>
                </a:tc>
              </a:tr>
              <a:tr h="4987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1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100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160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230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1,050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07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2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340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200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1,200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1905" algn="ctr">
                        <a:lnSpc>
                          <a:spcPts val="3395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3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395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500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5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395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395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395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190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395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4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700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140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1,500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48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dirty="0">
                          <a:latin typeface="Calibri"/>
                          <a:cs typeface="Calibri"/>
                        </a:rPr>
                        <a:t>5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5" dirty="0">
                          <a:latin typeface="Calibri"/>
                          <a:cs typeface="Calibri"/>
                        </a:rPr>
                        <a:t>1,300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20" dirty="0">
                          <a:latin typeface="Calibri"/>
                          <a:cs typeface="Calibri"/>
                        </a:rPr>
                        <a:t>40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49045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6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3,000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1,900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5" dirty="0">
                          <a:latin typeface="Calibri"/>
                          <a:cs typeface="Calibri"/>
                        </a:rPr>
                        <a:t>-60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2,500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7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4,000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2,500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-160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3,000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17998"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8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5,000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3,100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250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400"/>
                        </a:lnSpc>
                      </a:pPr>
                      <a:r>
                        <a:rPr sz="3000" spc="-20" dirty="0">
                          <a:latin typeface="Calibri"/>
                          <a:cs typeface="Calibri"/>
                        </a:rPr>
                        <a:t>410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40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-260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400"/>
                        </a:lnSpc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3,500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754120" y="1714500"/>
            <a:ext cx="12628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14" dirty="0">
                <a:solidFill>
                  <a:srgbClr val="FF0000"/>
                </a:solidFill>
                <a:cs typeface="Calibri"/>
              </a:rPr>
              <a:t>Ilustrasi</a:t>
            </a:r>
            <a:r>
              <a:rPr sz="3600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sz="3600" spc="-11" dirty="0">
                <a:solidFill>
                  <a:srgbClr val="3E3E3E"/>
                </a:solidFill>
                <a:cs typeface="Calibri"/>
              </a:rPr>
              <a:t>Keseimbangan</a:t>
            </a:r>
            <a:r>
              <a:rPr sz="3600" spc="-45" dirty="0">
                <a:solidFill>
                  <a:srgbClr val="3E3E3E"/>
                </a:solidFill>
                <a:cs typeface="Calibri"/>
              </a:rPr>
              <a:t> </a:t>
            </a:r>
            <a:r>
              <a:rPr sz="3600" spc="-20" dirty="0">
                <a:solidFill>
                  <a:srgbClr val="3E3E3E"/>
                </a:solidFill>
                <a:cs typeface="Calibri"/>
              </a:rPr>
              <a:t>Pendapatan</a:t>
            </a:r>
            <a:r>
              <a:rPr sz="3600" spc="-25" dirty="0">
                <a:solidFill>
                  <a:srgbClr val="3E3E3E"/>
                </a:solidFill>
                <a:cs typeface="Calibri"/>
              </a:rPr>
              <a:t> </a:t>
            </a:r>
            <a:r>
              <a:rPr sz="3600" spc="-11" dirty="0" err="1">
                <a:solidFill>
                  <a:srgbClr val="3E3E3E"/>
                </a:solidFill>
                <a:cs typeface="Calibri"/>
              </a:rPr>
              <a:t>Nasional</a:t>
            </a:r>
            <a:r>
              <a:rPr sz="3600" spc="20" dirty="0">
                <a:solidFill>
                  <a:srgbClr val="3E3E3E"/>
                </a:solidFill>
                <a:cs typeface="Calibri"/>
              </a:rPr>
              <a:t> </a:t>
            </a:r>
            <a:r>
              <a:rPr sz="3600" spc="20" dirty="0" smtClean="0">
                <a:solidFill>
                  <a:srgbClr val="3E3E3E"/>
                </a:solidFill>
                <a:cs typeface="Calibri"/>
              </a:rPr>
              <a:t>4 </a:t>
            </a:r>
            <a:r>
              <a:rPr sz="3600" spc="20" dirty="0" err="1" smtClean="0">
                <a:solidFill>
                  <a:srgbClr val="3E3E3E"/>
                </a:solidFill>
                <a:cs typeface="Calibri"/>
              </a:rPr>
              <a:t>Sektor</a:t>
            </a:r>
            <a:r>
              <a:rPr sz="3600" spc="5" dirty="0" smtClean="0">
                <a:solidFill>
                  <a:srgbClr val="3E3E3E"/>
                </a:solidFill>
                <a:cs typeface="Calibri"/>
              </a:rPr>
              <a:t>(</a:t>
            </a:r>
            <a:r>
              <a:rPr sz="3600" spc="5" dirty="0" err="1" smtClean="0">
                <a:solidFill>
                  <a:srgbClr val="3E3E3E"/>
                </a:solidFill>
                <a:cs typeface="Calibri"/>
              </a:rPr>
              <a:t>Rp</a:t>
            </a:r>
            <a:r>
              <a:rPr sz="3600" spc="-14" dirty="0" smtClean="0">
                <a:solidFill>
                  <a:srgbClr val="3E3E3E"/>
                </a:solidFill>
                <a:cs typeface="Calibri"/>
              </a:rPr>
              <a:t> </a:t>
            </a:r>
            <a:r>
              <a:rPr sz="3600" spc="-14" dirty="0">
                <a:solidFill>
                  <a:srgbClr val="3E3E3E"/>
                </a:solidFill>
                <a:cs typeface="Calibri"/>
              </a:rPr>
              <a:t>Milyar)</a:t>
            </a:r>
            <a:endParaRPr sz="3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" y="7566099"/>
            <a:ext cx="12319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2000" b="1" i="1" spc="-5" dirty="0" smtClean="0">
                <a:solidFill>
                  <a:srgbClr val="0000FF"/>
                </a:solidFill>
                <a:cs typeface="Calibri"/>
              </a:rPr>
              <a:t>E</a:t>
            </a:r>
            <a:r>
              <a:rPr sz="2000" b="1" i="1" spc="-5" dirty="0" err="1" smtClean="0">
                <a:solidFill>
                  <a:srgbClr val="0000FF"/>
                </a:solidFill>
                <a:cs typeface="Calibri"/>
              </a:rPr>
              <a:t>quilibrium</a:t>
            </a:r>
            <a:endParaRPr sz="2000" b="1" i="1" spc="-5" dirty="0" smtClean="0">
              <a:solidFill>
                <a:srgbClr val="0000FF"/>
              </a:solidFill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x-none" sz="2000" b="1" i="1" spc="-5" smtClean="0">
                <a:solidFill>
                  <a:srgbClr val="0000FF"/>
                </a:solidFill>
                <a:cs typeface="Calibri"/>
              </a:rPr>
              <a:t>     Y = AE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79606" y="387414"/>
            <a:ext cx="14384394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5239">
              <a:spcBef>
                <a:spcPts val="100"/>
              </a:spcBef>
            </a:pPr>
            <a:r>
              <a:rPr spc="-20" dirty="0">
                <a:solidFill>
                  <a:srgbClr val="3E3E3E"/>
                </a:solidFill>
              </a:rPr>
              <a:t>Keseimbangan</a:t>
            </a:r>
            <a:r>
              <a:rPr spc="-61" dirty="0">
                <a:solidFill>
                  <a:srgbClr val="3E3E3E"/>
                </a:solidFill>
              </a:rPr>
              <a:t> </a:t>
            </a:r>
            <a:r>
              <a:rPr spc="-25" dirty="0"/>
              <a:t>Pendapatan</a:t>
            </a:r>
            <a:r>
              <a:rPr spc="-50" dirty="0"/>
              <a:t> </a:t>
            </a:r>
            <a:r>
              <a:rPr dirty="0"/>
              <a:t>Nasional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1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90972"/>
            <a:ext cx="5205264" cy="84311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oal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500"/>
            <a:ext cx="16840200" cy="796550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4643"/>
              </a:lnSpc>
            </a:pPr>
            <a:r>
              <a:rPr lang="id-ID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C=100+0,8Yd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dipungut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200.Tentukan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keseimbangan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Diketahui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C=100+0,8Yd , T = 250,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,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 , G = 250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Yd = Y-Tx +Tr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maka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+ 0,8 (Y- 250 + 50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1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Y= C + I+ G+ X- 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+ 0,8 (Y-250 + 50) + 100 + 250 + 300 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id-ID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= 550 +0,8 Y - 160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(1- 0,8) Y = 390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endParaRPr lang="id-ID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0,2Y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390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 =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390/0,2 </a:t>
            </a:r>
          </a:p>
          <a:p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36" y="390972"/>
            <a:ext cx="7776864" cy="84311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oal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66900"/>
            <a:ext cx="16383000" cy="7813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89850">
              <a:lnSpc>
                <a:spcPts val="4643"/>
              </a:lnSpc>
            </a:pPr>
            <a:r>
              <a:rPr lang="id-ID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2 : </a:t>
            </a: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pendekatan </a:t>
            </a: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injeksi-kebocoran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89850">
              <a:lnSpc>
                <a:spcPts val="4643"/>
              </a:lnSpc>
            </a:pP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100 + 0,Yd ,  Yd = Y-Tx +Tr  </a:t>
            </a:r>
          </a:p>
          <a:p>
            <a:pPr marL="489850">
              <a:lnSpc>
                <a:spcPts val="4643"/>
              </a:lnSpc>
            </a:pP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+ 0,8 (Y-250 + 50) </a:t>
            </a: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 -60 + 0,8 Y</a:t>
            </a: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60 + 0,2 Y</a:t>
            </a: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T + M = I + G +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id-ID" sz="3600" dirty="0" smtClean="0">
                <a:latin typeface="Arial Narrow"/>
                <a:cs typeface="Times New Roman" panose="02020603050405020304" pitchFamily="18" charset="0"/>
              </a:rPr>
              <a:t>→ 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 </a:t>
            </a: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injeksi-kebocoran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+ 0,2Y +200 = 100 + 250 + 300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(nilai T sudah masuk pada fungsi C) </a:t>
            </a: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0,2 Y = 650 -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endParaRPr lang="id-ID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Y = 390/0,2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50">
              <a:lnSpc>
                <a:spcPts val="4643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1950</a:t>
            </a:r>
          </a:p>
          <a:p>
            <a:pPr>
              <a:lnSpc>
                <a:spcPts val="4643"/>
              </a:lnSpc>
            </a:pPr>
            <a:endParaRPr lang="id-ID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261" y="1762592"/>
            <a:ext cx="14890213" cy="561508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 algn="just">
              <a:spcBef>
                <a:spcPts val="179"/>
              </a:spcBef>
            </a:pPr>
            <a:r>
              <a:rPr sz="3500" b="1" spc="-9" dirty="0" err="1">
                <a:latin typeface="Verdana"/>
                <a:cs typeface="Verdana"/>
              </a:rPr>
              <a:t>Angka</a:t>
            </a:r>
            <a:r>
              <a:rPr sz="3500" b="1" spc="-27" dirty="0">
                <a:latin typeface="Verdana"/>
                <a:cs typeface="Verdana"/>
              </a:rPr>
              <a:t> </a:t>
            </a:r>
            <a:r>
              <a:rPr sz="3500" b="1" spc="-27" dirty="0" err="1" smtClean="0">
                <a:latin typeface="Verdana"/>
                <a:cs typeface="Verdana"/>
              </a:rPr>
              <a:t>P</a:t>
            </a:r>
            <a:r>
              <a:rPr sz="3500" b="1" spc="-9" dirty="0" err="1" smtClean="0">
                <a:latin typeface="Verdana"/>
                <a:cs typeface="Verdana"/>
              </a:rPr>
              <a:t>engganda</a:t>
            </a:r>
            <a:r>
              <a:rPr sz="3500" b="1" spc="18" dirty="0" smtClean="0">
                <a:latin typeface="Verdana"/>
                <a:cs typeface="Verdana"/>
              </a:rPr>
              <a:t> </a:t>
            </a:r>
            <a:r>
              <a:rPr sz="3500" b="1" dirty="0">
                <a:latin typeface="Verdana"/>
                <a:cs typeface="Verdana"/>
              </a:rPr>
              <a:t>4</a:t>
            </a:r>
            <a:r>
              <a:rPr sz="3500" b="1" spc="-36" dirty="0">
                <a:latin typeface="Verdana"/>
                <a:cs typeface="Verdana"/>
              </a:rPr>
              <a:t> </a:t>
            </a:r>
            <a:r>
              <a:rPr sz="3500" b="1" spc="-36" dirty="0" err="1" smtClean="0">
                <a:latin typeface="Verdana"/>
                <a:cs typeface="Verdana"/>
              </a:rPr>
              <a:t>S</a:t>
            </a:r>
            <a:r>
              <a:rPr sz="3500" b="1" spc="-9" dirty="0" err="1" smtClean="0">
                <a:latin typeface="Verdana"/>
                <a:cs typeface="Verdana"/>
              </a:rPr>
              <a:t>ektor</a:t>
            </a:r>
            <a:r>
              <a:rPr sz="3500" b="1" dirty="0" smtClean="0">
                <a:latin typeface="Verdana"/>
                <a:cs typeface="Verdana"/>
              </a:rPr>
              <a:t> </a:t>
            </a:r>
            <a:r>
              <a:rPr sz="3500" b="1" spc="-9" dirty="0" err="1">
                <a:latin typeface="Verdana"/>
                <a:cs typeface="Verdana"/>
              </a:rPr>
              <a:t>pada</a:t>
            </a:r>
            <a:r>
              <a:rPr sz="3500" b="1" spc="-18" dirty="0">
                <a:latin typeface="Verdana"/>
                <a:cs typeface="Verdana"/>
              </a:rPr>
              <a:t> </a:t>
            </a:r>
            <a:r>
              <a:rPr sz="3500" b="1" spc="-18" dirty="0" err="1" smtClean="0">
                <a:latin typeface="Verdana"/>
                <a:cs typeface="Verdana"/>
              </a:rPr>
              <a:t>P</a:t>
            </a:r>
            <a:r>
              <a:rPr sz="3500" b="1" spc="-9" dirty="0" err="1" smtClean="0">
                <a:latin typeface="Verdana"/>
                <a:cs typeface="Verdana"/>
              </a:rPr>
              <a:t>ajak</a:t>
            </a:r>
            <a:r>
              <a:rPr sz="3500" b="1" dirty="0" smtClean="0">
                <a:latin typeface="Verdana"/>
                <a:cs typeface="Verdana"/>
              </a:rPr>
              <a:t> </a:t>
            </a:r>
            <a:r>
              <a:rPr sz="3500" b="1" dirty="0" err="1" smtClean="0">
                <a:latin typeface="Verdana"/>
                <a:cs typeface="Verdana"/>
              </a:rPr>
              <a:t>Lumpsum</a:t>
            </a:r>
            <a:r>
              <a:rPr sz="3500" b="1" dirty="0" smtClean="0">
                <a:latin typeface="Verdana"/>
                <a:cs typeface="Verdana"/>
              </a:rPr>
              <a:t>/</a:t>
            </a:r>
            <a:r>
              <a:rPr sz="3500" b="1" dirty="0" err="1" smtClean="0">
                <a:latin typeface="Verdana"/>
                <a:cs typeface="Verdana"/>
              </a:rPr>
              <a:t>Tetap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618" y="3554576"/>
            <a:ext cx="9906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62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5109" y="3554576"/>
            <a:ext cx="1278890" cy="0"/>
          </a:xfrm>
          <a:custGeom>
            <a:avLst/>
            <a:gdLst/>
            <a:ahLst/>
            <a:cxnLst/>
            <a:rect l="l" t="t" r="r" b="b"/>
            <a:pathLst>
              <a:path w="639444">
                <a:moveTo>
                  <a:pt x="0" y="0"/>
                </a:moveTo>
                <a:lnTo>
                  <a:pt x="638854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9105" y="3500898"/>
            <a:ext cx="19177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241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4732" y="3224186"/>
            <a:ext cx="448308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79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187" y="3548993"/>
            <a:ext cx="72263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70" dirty="0">
                <a:latin typeface="Symbol"/>
                <a:cs typeface="Symbol"/>
              </a:rPr>
              <a:t></a:t>
            </a:r>
            <a:r>
              <a:rPr sz="3800" i="1" spc="409" dirty="0">
                <a:latin typeface="Times New Roman"/>
                <a:cs typeface="Times New Roman"/>
              </a:rPr>
              <a:t>I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442" y="2962128"/>
            <a:ext cx="2199640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1096500" algn="l"/>
              </a:tabLst>
            </a:pPr>
            <a:r>
              <a:rPr sz="3800" spc="679" dirty="0">
                <a:latin typeface="Symbol"/>
                <a:cs typeface="Symbol"/>
              </a:rPr>
              <a:t></a:t>
            </a:r>
            <a:r>
              <a:rPr sz="3800" i="1" spc="679" dirty="0">
                <a:latin typeface="Times New Roman"/>
                <a:cs typeface="Times New Roman"/>
              </a:rPr>
              <a:t>Y	</a:t>
            </a:r>
            <a:r>
              <a:rPr sz="3800" i="1" spc="679" dirty="0" smtClean="0">
                <a:latin typeface="Times New Roman"/>
                <a:cs typeface="Times New Roman"/>
              </a:rPr>
              <a:t> </a:t>
            </a:r>
            <a:r>
              <a:rPr sz="5800" spc="1016" baseline="-36175" dirty="0" smtClean="0">
                <a:latin typeface="Symbol"/>
                <a:cs typeface="Symbol"/>
              </a:rPr>
              <a:t></a:t>
            </a:r>
            <a:r>
              <a:rPr sz="5800" spc="241" baseline="-36175" dirty="0" smtClean="0">
                <a:latin typeface="Times New Roman"/>
                <a:cs typeface="Times New Roman"/>
              </a:rPr>
              <a:t> </a:t>
            </a:r>
            <a:r>
              <a:rPr sz="5800" i="1" spc="816" baseline="-36175" dirty="0">
                <a:latin typeface="Times New Roman"/>
                <a:cs typeface="Times New Roman"/>
              </a:rPr>
              <a:t>k</a:t>
            </a:r>
            <a:endParaRPr sz="5800" baseline="-36175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2483" y="2962128"/>
            <a:ext cx="41275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16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8047" y="4947702"/>
            <a:ext cx="1024890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511890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7656" y="4947702"/>
            <a:ext cx="1252220" cy="0"/>
          </a:xfrm>
          <a:custGeom>
            <a:avLst/>
            <a:gdLst/>
            <a:ahLst/>
            <a:cxnLst/>
            <a:rect l="l" t="t" r="r" b="b"/>
            <a:pathLst>
              <a:path w="626110">
                <a:moveTo>
                  <a:pt x="0" y="0"/>
                </a:moveTo>
                <a:lnTo>
                  <a:pt x="625972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77224" y="4894025"/>
            <a:ext cx="35052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482" dirty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8993" y="4617312"/>
            <a:ext cx="4406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25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5999" y="4355255"/>
            <a:ext cx="2185670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1098768" algn="l"/>
              </a:tabLst>
            </a:pPr>
            <a:r>
              <a:rPr sz="3800" spc="616" dirty="0">
                <a:latin typeface="Symbol"/>
                <a:cs typeface="Symbol"/>
              </a:rPr>
              <a:t></a:t>
            </a:r>
            <a:r>
              <a:rPr sz="3800" i="1" spc="616" dirty="0">
                <a:latin typeface="Times New Roman"/>
                <a:cs typeface="Times New Roman"/>
              </a:rPr>
              <a:t>Y	</a:t>
            </a:r>
            <a:r>
              <a:rPr sz="3800" i="1" spc="616" dirty="0" smtClean="0">
                <a:latin typeface="Times New Roman"/>
                <a:cs typeface="Times New Roman"/>
              </a:rPr>
              <a:t> </a:t>
            </a:r>
            <a:r>
              <a:rPr sz="5800" spc="937" baseline="-36175" dirty="0" smtClean="0">
                <a:latin typeface="Symbol"/>
                <a:cs typeface="Symbol"/>
              </a:rPr>
              <a:t></a:t>
            </a:r>
            <a:r>
              <a:rPr sz="5800" spc="200" baseline="-36175" dirty="0" smtClean="0">
                <a:latin typeface="Times New Roman"/>
                <a:cs typeface="Times New Roman"/>
              </a:rPr>
              <a:t> </a:t>
            </a:r>
            <a:r>
              <a:rPr sz="5800" i="1" spc="748" baseline="-36175" dirty="0">
                <a:latin typeface="Times New Roman"/>
                <a:cs typeface="Times New Roman"/>
              </a:rPr>
              <a:t>k</a:t>
            </a:r>
            <a:endParaRPr sz="5800" baseline="-36175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3718" y="4991100"/>
            <a:ext cx="129540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571" dirty="0">
                <a:latin typeface="Times New Roman"/>
                <a:cs typeface="Times New Roman"/>
              </a:rPr>
              <a:t>1</a:t>
            </a:r>
            <a:r>
              <a:rPr sz="3800" spc="-491" dirty="0">
                <a:latin typeface="Times New Roman"/>
                <a:cs typeface="Times New Roman"/>
              </a:rPr>
              <a:t> </a:t>
            </a:r>
            <a:r>
              <a:rPr sz="3800" spc="625" dirty="0">
                <a:latin typeface="Symbol"/>
                <a:cs typeface="Symbol"/>
              </a:rPr>
              <a:t></a:t>
            </a:r>
            <a:r>
              <a:rPr sz="3800" spc="-134" dirty="0">
                <a:latin typeface="Times New Roman"/>
                <a:cs typeface="Times New Roman"/>
              </a:rPr>
              <a:t> </a:t>
            </a:r>
            <a:r>
              <a:rPr sz="3800" i="1" spc="500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0643" y="3390900"/>
            <a:ext cx="132207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algn="ctr">
              <a:spcBef>
                <a:spcPts val="232"/>
              </a:spcBef>
            </a:pPr>
            <a:r>
              <a:rPr sz="3800" spc="616" dirty="0">
                <a:latin typeface="Times New Roman"/>
                <a:cs typeface="Times New Roman"/>
              </a:rPr>
              <a:t>1</a:t>
            </a:r>
            <a:r>
              <a:rPr sz="3800" spc="-482" dirty="0">
                <a:latin typeface="Times New Roman"/>
                <a:cs typeface="Times New Roman"/>
              </a:rPr>
              <a:t> </a:t>
            </a:r>
            <a:r>
              <a:rPr sz="3800" spc="679" dirty="0">
                <a:latin typeface="Symbol"/>
                <a:cs typeface="Symbol"/>
              </a:rPr>
              <a:t></a:t>
            </a:r>
            <a:r>
              <a:rPr sz="3800" spc="-98" dirty="0">
                <a:latin typeface="Times New Roman"/>
                <a:cs typeface="Times New Roman"/>
              </a:rPr>
              <a:t> </a:t>
            </a:r>
            <a:r>
              <a:rPr sz="3800" i="1" spc="545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  <a:p>
            <a:pPr marL="62366" algn="ctr">
              <a:spcBef>
                <a:spcPts val="2946"/>
              </a:spcBef>
            </a:pPr>
            <a:r>
              <a:rPr sz="3800" spc="571" dirty="0">
                <a:latin typeface="Times New Roman"/>
                <a:cs typeface="Times New Roman"/>
              </a:rPr>
              <a:t>1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2753" y="6438900"/>
            <a:ext cx="1189990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486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3550" y="6340638"/>
            <a:ext cx="123190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545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45820" y="6286959"/>
            <a:ext cx="461008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312" dirty="0">
                <a:latin typeface="Times New Roman"/>
                <a:cs typeface="Times New Roman"/>
              </a:rPr>
              <a:t>Tx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4365" y="5748191"/>
            <a:ext cx="86233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469443" indent="-447898">
              <a:spcBef>
                <a:spcPts val="232"/>
              </a:spcBef>
              <a:buFont typeface="Symbol"/>
              <a:buChar char=""/>
              <a:tabLst>
                <a:tab pos="470577" algn="l"/>
              </a:tabLst>
            </a:pPr>
            <a:r>
              <a:rPr sz="3800" i="1" spc="464" dirty="0">
                <a:latin typeface="Times New Roman"/>
                <a:cs typeface="Times New Roman"/>
              </a:rPr>
              <a:t>c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8492" y="6010248"/>
            <a:ext cx="1990088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1410596" algn="l"/>
              </a:tabLst>
            </a:pPr>
            <a:r>
              <a:rPr sz="3800" spc="580" dirty="0">
                <a:latin typeface="Symbol"/>
                <a:cs typeface="Symbol"/>
              </a:rPr>
              <a:t></a:t>
            </a:r>
            <a:r>
              <a:rPr sz="3800" spc="232" dirty="0">
                <a:latin typeface="Times New Roman"/>
                <a:cs typeface="Times New Roman"/>
              </a:rPr>
              <a:t> </a:t>
            </a:r>
            <a:r>
              <a:rPr sz="3800" i="1" spc="464" dirty="0">
                <a:latin typeface="Times New Roman"/>
                <a:cs typeface="Times New Roman"/>
              </a:rPr>
              <a:t>k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spc="580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9705" y="4942119"/>
            <a:ext cx="985518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07" dirty="0">
                <a:latin typeface="Symbol"/>
                <a:cs typeface="Symbol"/>
              </a:rPr>
              <a:t></a:t>
            </a:r>
            <a:r>
              <a:rPr sz="3800" i="1" spc="820" dirty="0">
                <a:latin typeface="Times New Roman"/>
                <a:cs typeface="Times New Roman"/>
              </a:rPr>
              <a:t>G</a:t>
            </a:r>
            <a:endParaRPr sz="3800">
              <a:latin typeface="Times New Roman"/>
              <a:cs typeface="Times New Roman"/>
            </a:endParaRPr>
          </a:p>
          <a:p>
            <a:pPr marL="66901">
              <a:spcBef>
                <a:spcPts val="2946"/>
              </a:spcBef>
            </a:pPr>
            <a:r>
              <a:rPr sz="3800" spc="580" dirty="0">
                <a:latin typeface="Symbol"/>
                <a:cs typeface="Symbol"/>
              </a:rPr>
              <a:t></a:t>
            </a:r>
            <a:r>
              <a:rPr sz="3800" i="1" spc="580" dirty="0">
                <a:latin typeface="Times New Roman"/>
                <a:cs typeface="Times New Roman"/>
              </a:rPr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6398" y="7810500"/>
            <a:ext cx="1145540" cy="0"/>
          </a:xfrm>
          <a:custGeom>
            <a:avLst/>
            <a:gdLst/>
            <a:ahLst/>
            <a:cxnLst/>
            <a:rect l="l" t="t" r="r" b="b"/>
            <a:pathLst>
              <a:path w="572769">
                <a:moveTo>
                  <a:pt x="0" y="0"/>
                </a:moveTo>
                <a:lnTo>
                  <a:pt x="572403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4075" y="7733574"/>
            <a:ext cx="1197610" cy="0"/>
          </a:xfrm>
          <a:custGeom>
            <a:avLst/>
            <a:gdLst/>
            <a:ahLst/>
            <a:cxnLst/>
            <a:rect l="l" t="t" r="r" b="b"/>
            <a:pathLst>
              <a:path w="598805">
                <a:moveTo>
                  <a:pt x="0" y="0"/>
                </a:moveTo>
                <a:lnTo>
                  <a:pt x="598336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60113" y="6210300"/>
            <a:ext cx="127635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527" dirty="0">
                <a:latin typeface="Times New Roman"/>
                <a:cs typeface="Times New Roman"/>
              </a:rPr>
              <a:t>1</a:t>
            </a:r>
            <a:r>
              <a:rPr sz="3800" spc="-491" dirty="0">
                <a:latin typeface="Times New Roman"/>
                <a:cs typeface="Times New Roman"/>
              </a:rPr>
              <a:t> </a:t>
            </a:r>
            <a:r>
              <a:rPr sz="3800" spc="580" dirty="0">
                <a:latin typeface="Symbol"/>
                <a:cs typeface="Symbol"/>
              </a:rPr>
              <a:t></a:t>
            </a:r>
            <a:r>
              <a:rPr sz="3800" spc="-143" dirty="0">
                <a:latin typeface="Times New Roman"/>
                <a:cs typeface="Times New Roman"/>
              </a:rPr>
              <a:t> </a:t>
            </a:r>
            <a:r>
              <a:rPr sz="3800" i="1" spc="464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  <a:p>
            <a:pPr marL="340176">
              <a:spcBef>
                <a:spcPts val="2946"/>
              </a:spcBef>
            </a:pPr>
            <a:r>
              <a:rPr sz="3800" i="1" spc="409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1521" y="7403184"/>
            <a:ext cx="203327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1413998" algn="l"/>
              </a:tabLst>
            </a:pPr>
            <a:r>
              <a:rPr sz="3800" spc="509" dirty="0">
                <a:latin typeface="Symbol"/>
                <a:cs typeface="Symbol"/>
              </a:rPr>
              <a:t></a:t>
            </a:r>
            <a:r>
              <a:rPr sz="3800" spc="204" dirty="0">
                <a:latin typeface="Times New Roman"/>
                <a:cs typeface="Times New Roman"/>
              </a:rPr>
              <a:t> </a:t>
            </a:r>
            <a:r>
              <a:rPr sz="3800" i="1" spc="339" dirty="0">
                <a:latin typeface="Times New Roman"/>
                <a:cs typeface="Times New Roman"/>
              </a:rPr>
              <a:t>k</a:t>
            </a:r>
            <a:r>
              <a:rPr sz="3300" i="1" spc="507" baseline="-24444" dirty="0">
                <a:latin typeface="Times New Roman"/>
                <a:cs typeface="Times New Roman"/>
              </a:rPr>
              <a:t>Tr	</a:t>
            </a:r>
            <a:r>
              <a:rPr sz="3800" spc="509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16030" y="7727991"/>
            <a:ext cx="11150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482" dirty="0">
                <a:latin typeface="Symbol"/>
                <a:cs typeface="Symbol"/>
              </a:rPr>
              <a:t></a:t>
            </a:r>
            <a:r>
              <a:rPr sz="3800" i="1" spc="500" dirty="0">
                <a:latin typeface="Times New Roman"/>
                <a:cs typeface="Times New Roman"/>
              </a:rPr>
              <a:t>Tr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3680" y="6335055"/>
            <a:ext cx="118364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571" dirty="0">
                <a:latin typeface="Symbol"/>
                <a:cs typeface="Symbol"/>
              </a:rPr>
              <a:t></a:t>
            </a:r>
            <a:r>
              <a:rPr sz="3800" i="1" spc="589" dirty="0">
                <a:latin typeface="Times New Roman"/>
                <a:cs typeface="Times New Roman"/>
              </a:rPr>
              <a:t>Tx</a:t>
            </a:r>
            <a:endParaRPr sz="3800" dirty="0">
              <a:latin typeface="Times New Roman"/>
              <a:cs typeface="Times New Roman"/>
            </a:endParaRPr>
          </a:p>
          <a:p>
            <a:pPr marL="111124">
              <a:spcBef>
                <a:spcPts val="2946"/>
              </a:spcBef>
            </a:pPr>
            <a:r>
              <a:rPr sz="3800" spc="500" dirty="0">
                <a:latin typeface="Symbol"/>
                <a:cs typeface="Symbol"/>
              </a:rPr>
              <a:t></a:t>
            </a:r>
            <a:r>
              <a:rPr sz="3800" i="1" spc="500" dirty="0">
                <a:latin typeface="Times New Roman"/>
                <a:cs typeface="Times New Roman"/>
              </a:rPr>
              <a:t>Y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41364" y="7727991"/>
            <a:ext cx="12420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464" dirty="0">
                <a:latin typeface="Times New Roman"/>
                <a:cs typeface="Times New Roman"/>
              </a:rPr>
              <a:t>1</a:t>
            </a:r>
            <a:r>
              <a:rPr sz="3800" spc="-518" dirty="0">
                <a:latin typeface="Times New Roman"/>
                <a:cs typeface="Times New Roman"/>
              </a:rPr>
              <a:t> </a:t>
            </a:r>
            <a:r>
              <a:rPr sz="3800" spc="509" dirty="0">
                <a:latin typeface="Symbol"/>
                <a:cs typeface="Symbol"/>
              </a:rPr>
              <a:t></a:t>
            </a:r>
            <a:r>
              <a:rPr sz="3800" spc="-152" dirty="0">
                <a:latin typeface="Times New Roman"/>
                <a:cs typeface="Times New Roman"/>
              </a:rPr>
              <a:t> </a:t>
            </a:r>
            <a:r>
              <a:rPr sz="3800" i="1" spc="409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05800" y="5956553"/>
            <a:ext cx="9202675" cy="3191853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  <a:tabLst>
                <a:tab pos="769931" algn="l"/>
              </a:tabLst>
            </a:pPr>
            <a:r>
              <a:rPr sz="2900" spc="-9" dirty="0">
                <a:latin typeface="Verdana"/>
                <a:cs typeface="Verdana"/>
              </a:rPr>
              <a:t>kI	=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54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Investasi</a:t>
            </a:r>
            <a:endParaRPr sz="2900" dirty="0">
              <a:latin typeface="Verdana"/>
              <a:cs typeface="Verdana"/>
            </a:endParaRPr>
          </a:p>
          <a:p>
            <a:pPr marL="22678" marR="9071">
              <a:tabLst>
                <a:tab pos="769931" algn="l"/>
              </a:tabLst>
            </a:pPr>
            <a:r>
              <a:rPr sz="2900" spc="-9" dirty="0">
                <a:latin typeface="Verdana"/>
                <a:cs typeface="Verdana"/>
              </a:rPr>
              <a:t>kG	= angka</a:t>
            </a:r>
            <a:r>
              <a:rPr sz="2900" spc="27" dirty="0">
                <a:latin typeface="Verdana"/>
                <a:cs typeface="Verdana"/>
              </a:rPr>
              <a:t> </a:t>
            </a:r>
            <a:r>
              <a:rPr sz="2900" spc="-18" dirty="0" err="1">
                <a:latin typeface="Verdana"/>
                <a:cs typeface="Verdana"/>
              </a:rPr>
              <a:t>pengganda</a:t>
            </a:r>
            <a:r>
              <a:rPr sz="2900" spc="62" dirty="0">
                <a:latin typeface="Verdana"/>
                <a:cs typeface="Verdana"/>
              </a:rPr>
              <a:t> </a:t>
            </a:r>
            <a:r>
              <a:rPr sz="2900" spc="-18" dirty="0" err="1" smtClean="0">
                <a:latin typeface="Verdana"/>
                <a:cs typeface="Verdana"/>
              </a:rPr>
              <a:t>pengeluaran</a:t>
            </a:r>
            <a:r>
              <a:rPr sz="2900" spc="27" dirty="0" smtClean="0">
                <a:latin typeface="Verdana"/>
                <a:cs typeface="Verdana"/>
              </a:rPr>
              <a:t> </a:t>
            </a:r>
            <a:r>
              <a:rPr sz="2900" spc="-18" dirty="0" err="1">
                <a:latin typeface="Verdana"/>
                <a:cs typeface="Verdana"/>
              </a:rPr>
              <a:t>pemerintah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73" dirty="0">
                <a:latin typeface="Verdana"/>
                <a:cs typeface="Verdana"/>
              </a:rPr>
              <a:t> </a:t>
            </a:r>
            <a:endParaRPr sz="2900" spc="-973" dirty="0" smtClean="0">
              <a:latin typeface="Verdana"/>
              <a:cs typeface="Verdana"/>
            </a:endParaRPr>
          </a:p>
          <a:p>
            <a:pPr marL="22678" marR="9071">
              <a:tabLst>
                <a:tab pos="769931" algn="l"/>
              </a:tabLst>
            </a:pPr>
            <a:r>
              <a:rPr sz="2900" spc="-9" dirty="0" err="1" smtClean="0">
                <a:latin typeface="Verdana"/>
                <a:cs typeface="Verdana"/>
              </a:rPr>
              <a:t>kTx</a:t>
            </a:r>
            <a:r>
              <a:rPr sz="2900" spc="-18" dirty="0" smtClean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=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36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pajak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833431" algn="l"/>
              </a:tabLst>
            </a:pPr>
            <a:r>
              <a:rPr sz="2900" spc="-98" dirty="0">
                <a:latin typeface="Verdana"/>
                <a:cs typeface="Verdana"/>
              </a:rPr>
              <a:t>kTr	</a:t>
            </a:r>
            <a:r>
              <a:rPr sz="2900" spc="-9" dirty="0">
                <a:latin typeface="Verdana"/>
                <a:cs typeface="Verdana"/>
              </a:rPr>
              <a:t>=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27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36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transfer</a:t>
            </a:r>
            <a:r>
              <a:rPr sz="2900" spc="45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(subsidi)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740449" algn="l"/>
              </a:tabLst>
            </a:pPr>
            <a:r>
              <a:rPr sz="2900" spc="-9" dirty="0">
                <a:latin typeface="Verdana"/>
                <a:cs typeface="Verdana"/>
              </a:rPr>
              <a:t>kX	=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54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ekspor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794876" algn="l"/>
              </a:tabLst>
            </a:pPr>
            <a:r>
              <a:rPr sz="2900" spc="-9" dirty="0" err="1" smtClean="0">
                <a:latin typeface="Verdana"/>
                <a:cs typeface="Verdana"/>
              </a:rPr>
              <a:t>kM</a:t>
            </a:r>
            <a:r>
              <a:rPr sz="2900" spc="-9" dirty="0" smtClean="0">
                <a:latin typeface="Verdana"/>
                <a:cs typeface="Verdana"/>
              </a:rPr>
              <a:t>  =</a:t>
            </a:r>
            <a:r>
              <a:rPr sz="2900" dirty="0" smtClean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 err="1">
                <a:latin typeface="Verdana"/>
                <a:cs typeface="Verdana"/>
              </a:rPr>
              <a:t>pengganda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 err="1" smtClean="0">
                <a:latin typeface="Verdana"/>
                <a:cs typeface="Verdana"/>
              </a:rPr>
              <a:t>impor</a:t>
            </a:r>
            <a:endParaRPr sz="2900" spc="-18" dirty="0" smtClean="0">
              <a:latin typeface="Verdana"/>
              <a:cs typeface="Verdana"/>
            </a:endParaRPr>
          </a:p>
          <a:p>
            <a:pPr marL="22678">
              <a:tabLst>
                <a:tab pos="794876" algn="l"/>
              </a:tabLst>
            </a:pPr>
            <a:r>
              <a:rPr lang="id-ID" sz="3200" i="1" spc="409" dirty="0" smtClean="0">
                <a:latin typeface="Times New Roman"/>
                <a:cs typeface="Times New Roman"/>
              </a:rPr>
              <a:t>  c</a:t>
            </a:r>
            <a:r>
              <a:rPr lang="id-ID" sz="2900" dirty="0" smtClean="0">
                <a:latin typeface="Verdana"/>
                <a:cs typeface="Verdana"/>
              </a:rPr>
              <a:t>  = MPC = b</a:t>
            </a:r>
            <a:endParaRPr lang="id-ID" sz="32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54380" y="3554576"/>
            <a:ext cx="9906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893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58300" y="3554576"/>
            <a:ext cx="119634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7831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921769" y="3500898"/>
            <a:ext cx="29337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330" dirty="0">
                <a:latin typeface="Times New Roman"/>
                <a:cs typeface="Times New Roman"/>
              </a:rPr>
              <a:t>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83474" y="3224186"/>
            <a:ext cx="422908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500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4533" y="2962128"/>
            <a:ext cx="2101850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1057947" algn="l"/>
              </a:tabLst>
            </a:pPr>
            <a:r>
              <a:rPr sz="3800" spc="491" dirty="0">
                <a:latin typeface="Symbol"/>
                <a:cs typeface="Symbol"/>
              </a:rPr>
              <a:t></a:t>
            </a:r>
            <a:r>
              <a:rPr sz="3800" i="1" spc="491" dirty="0">
                <a:latin typeface="Times New Roman"/>
                <a:cs typeface="Times New Roman"/>
              </a:rPr>
              <a:t>Y	</a:t>
            </a:r>
            <a:r>
              <a:rPr sz="5800" spc="748" baseline="-36175" dirty="0">
                <a:latin typeface="Symbol"/>
                <a:cs typeface="Symbol"/>
              </a:rPr>
              <a:t></a:t>
            </a:r>
            <a:r>
              <a:rPr sz="5800" spc="134" baseline="-36175" dirty="0">
                <a:latin typeface="Times New Roman"/>
                <a:cs typeface="Times New Roman"/>
              </a:rPr>
              <a:t> </a:t>
            </a:r>
            <a:r>
              <a:rPr sz="5800" i="1" spc="602" baseline="-36175" dirty="0">
                <a:latin typeface="Times New Roman"/>
                <a:cs typeface="Times New Roman"/>
              </a:rPr>
              <a:t>k</a:t>
            </a:r>
            <a:endParaRPr sz="5800" baseline="-3617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65109" y="2962128"/>
            <a:ext cx="3898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454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43476" y="5067300"/>
            <a:ext cx="1135380" cy="0"/>
          </a:xfrm>
          <a:custGeom>
            <a:avLst/>
            <a:gdLst/>
            <a:ahLst/>
            <a:cxnLst/>
            <a:rect l="l" t="t" r="r" b="b"/>
            <a:pathLst>
              <a:path w="567689">
                <a:moveTo>
                  <a:pt x="0" y="0"/>
                </a:moveTo>
                <a:lnTo>
                  <a:pt x="567651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53385" y="4947702"/>
            <a:ext cx="1197610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363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932678" y="4894025"/>
            <a:ext cx="38100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454" dirty="0"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049838" y="4617312"/>
            <a:ext cx="19532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1387917" algn="l"/>
              </a:tabLst>
            </a:pPr>
            <a:r>
              <a:rPr sz="3800" spc="509" dirty="0">
                <a:latin typeface="Symbol"/>
                <a:cs typeface="Symbol"/>
              </a:rPr>
              <a:t></a:t>
            </a:r>
            <a:r>
              <a:rPr sz="3800" spc="196" dirty="0">
                <a:latin typeface="Times New Roman"/>
                <a:cs typeface="Times New Roman"/>
              </a:rPr>
              <a:t> </a:t>
            </a:r>
            <a:r>
              <a:rPr sz="3800" i="1" spc="409" dirty="0">
                <a:latin typeface="Times New Roman"/>
                <a:cs typeface="Times New Roman"/>
              </a:rPr>
              <a:t>k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spc="509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66810" y="3548993"/>
            <a:ext cx="87630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8348">
              <a:spcBef>
                <a:spcPts val="232"/>
              </a:spcBef>
            </a:pPr>
            <a:r>
              <a:rPr sz="3800" spc="482" dirty="0">
                <a:latin typeface="Symbol"/>
                <a:cs typeface="Symbol"/>
              </a:rPr>
              <a:t></a:t>
            </a:r>
            <a:r>
              <a:rPr sz="3800" i="1" spc="562" dirty="0">
                <a:latin typeface="Times New Roman"/>
                <a:cs typeface="Times New Roman"/>
              </a:rPr>
              <a:t>X</a:t>
            </a:r>
            <a:endParaRPr sz="3800">
              <a:latin typeface="Times New Roman"/>
              <a:cs typeface="Times New Roman"/>
            </a:endParaRPr>
          </a:p>
          <a:p>
            <a:pPr marL="22678">
              <a:spcBef>
                <a:spcPts val="2946"/>
              </a:spcBef>
            </a:pPr>
            <a:r>
              <a:rPr sz="3800" spc="491" dirty="0">
                <a:latin typeface="Symbol"/>
                <a:cs typeface="Symbol"/>
              </a:rPr>
              <a:t></a:t>
            </a:r>
            <a:r>
              <a:rPr sz="3800" i="1" spc="491" dirty="0">
                <a:latin typeface="Times New Roman"/>
                <a:cs typeface="Times New Roman"/>
              </a:rPr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63108" y="4942119"/>
            <a:ext cx="457962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3000351" algn="l"/>
              </a:tabLst>
            </a:pPr>
            <a:r>
              <a:rPr sz="3800" spc="482" dirty="0">
                <a:latin typeface="Symbol"/>
                <a:cs typeface="Symbol"/>
              </a:rPr>
              <a:t></a:t>
            </a:r>
            <a:r>
              <a:rPr sz="3800" i="1" spc="768" dirty="0">
                <a:latin typeface="Times New Roman"/>
                <a:cs typeface="Times New Roman"/>
              </a:rPr>
              <a:t>M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i="1" dirty="0" smtClean="0">
                <a:latin typeface="Times New Roman"/>
                <a:cs typeface="Times New Roman"/>
              </a:rPr>
              <a:t>    </a:t>
            </a:r>
            <a:r>
              <a:rPr sz="3800" spc="464" dirty="0" smtClean="0">
                <a:latin typeface="Times New Roman"/>
                <a:cs typeface="Times New Roman"/>
              </a:rPr>
              <a:t>1</a:t>
            </a:r>
            <a:r>
              <a:rPr sz="3800" spc="-509" dirty="0" smtClean="0">
                <a:latin typeface="Times New Roman"/>
                <a:cs typeface="Times New Roman"/>
              </a:rPr>
              <a:t> </a:t>
            </a:r>
            <a:r>
              <a:rPr sz="3800" spc="509" dirty="0">
                <a:latin typeface="Symbol"/>
                <a:cs typeface="Symbol"/>
              </a:rPr>
              <a:t></a:t>
            </a:r>
            <a:r>
              <a:rPr sz="3800" spc="-152" dirty="0">
                <a:latin typeface="Times New Roman"/>
                <a:cs typeface="Times New Roman"/>
              </a:rPr>
              <a:t> </a:t>
            </a:r>
            <a:r>
              <a:rPr sz="3800" i="1" spc="409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004250" y="3467100"/>
            <a:ext cx="124206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454" dirty="0">
                <a:latin typeface="Times New Roman"/>
                <a:cs typeface="Times New Roman"/>
              </a:rPr>
              <a:t>1</a:t>
            </a:r>
            <a:r>
              <a:rPr sz="3800" spc="-509" dirty="0">
                <a:latin typeface="Times New Roman"/>
                <a:cs typeface="Times New Roman"/>
              </a:rPr>
              <a:t> </a:t>
            </a:r>
            <a:r>
              <a:rPr sz="3800" spc="500" dirty="0">
                <a:latin typeface="Symbol"/>
                <a:cs typeface="Symbol"/>
              </a:rPr>
              <a:t></a:t>
            </a:r>
            <a:r>
              <a:rPr sz="3800" spc="-161" dirty="0">
                <a:latin typeface="Times New Roman"/>
                <a:cs typeface="Times New Roman"/>
              </a:rPr>
              <a:t> </a:t>
            </a:r>
            <a:r>
              <a:rPr sz="3800" i="1" spc="402" dirty="0">
                <a:latin typeface="Times New Roman"/>
                <a:cs typeface="Times New Roman"/>
              </a:rPr>
              <a:t>c</a:t>
            </a:r>
            <a:endParaRPr sz="3800" dirty="0">
              <a:latin typeface="Times New Roman"/>
              <a:cs typeface="Times New Roman"/>
            </a:endParaRPr>
          </a:p>
          <a:p>
            <a:pPr marL="361720">
              <a:spcBef>
                <a:spcPts val="2946"/>
              </a:spcBef>
            </a:pPr>
            <a:r>
              <a:rPr sz="3800" spc="670" dirty="0">
                <a:latin typeface="Symbol"/>
                <a:cs typeface="Symbol"/>
              </a:rPr>
              <a:t></a:t>
            </a:r>
            <a:r>
              <a:rPr sz="3800" spc="670" dirty="0">
                <a:latin typeface="Times New Roman"/>
                <a:cs typeface="Times New Roman"/>
              </a:rPr>
              <a:t>1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388549" y="9765804"/>
            <a:ext cx="3004207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4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910" y="1656358"/>
            <a:ext cx="13267690" cy="515342"/>
          </a:xfrm>
          <a:prstGeom prst="rect">
            <a:avLst/>
          </a:prstGeom>
        </p:spPr>
        <p:txBody>
          <a:bodyPr vert="horz" wrap="square" lIns="0" tIns="22678" rIns="0" bIns="0" rtlCol="0">
            <a:spAutoFit/>
          </a:bodyPr>
          <a:lstStyle/>
          <a:p>
            <a:pPr marL="22678">
              <a:spcBef>
                <a:spcPts val="179"/>
              </a:spcBef>
            </a:pPr>
            <a:r>
              <a:rPr sz="3200" b="1" spc="-9" dirty="0" err="1">
                <a:latin typeface="Verdana"/>
                <a:cs typeface="Verdana"/>
              </a:rPr>
              <a:t>Angka</a:t>
            </a:r>
            <a:r>
              <a:rPr sz="3200" b="1" spc="-9" dirty="0">
                <a:latin typeface="Verdana"/>
                <a:cs typeface="Verdana"/>
              </a:rPr>
              <a:t> </a:t>
            </a:r>
            <a:r>
              <a:rPr sz="3200" b="1" spc="-9" dirty="0" err="1" smtClean="0">
                <a:latin typeface="Verdana"/>
                <a:cs typeface="Verdana"/>
              </a:rPr>
              <a:t>Pengganda</a:t>
            </a:r>
            <a:r>
              <a:rPr sz="3200" b="1" spc="27" dirty="0" smtClean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4</a:t>
            </a:r>
            <a:r>
              <a:rPr sz="3200" b="1" spc="-27" dirty="0">
                <a:latin typeface="Verdana"/>
                <a:cs typeface="Verdana"/>
              </a:rPr>
              <a:t> </a:t>
            </a:r>
            <a:r>
              <a:rPr sz="3200" b="1" spc="-9" dirty="0" err="1">
                <a:latin typeface="Verdana"/>
                <a:cs typeface="Verdana"/>
              </a:rPr>
              <a:t>S</a:t>
            </a:r>
            <a:r>
              <a:rPr sz="3200" b="1" spc="-9" dirty="0" err="1" smtClean="0">
                <a:latin typeface="Verdana"/>
                <a:cs typeface="Verdana"/>
              </a:rPr>
              <a:t>ektor</a:t>
            </a:r>
            <a:r>
              <a:rPr sz="3200" b="1" spc="18" dirty="0" smtClean="0">
                <a:latin typeface="Verdana"/>
                <a:cs typeface="Verdana"/>
              </a:rPr>
              <a:t> </a:t>
            </a:r>
            <a:r>
              <a:rPr sz="3200" b="1" spc="-9" dirty="0" err="1">
                <a:latin typeface="Verdana"/>
                <a:cs typeface="Verdana"/>
              </a:rPr>
              <a:t>pada</a:t>
            </a:r>
            <a:r>
              <a:rPr sz="3200" b="1" spc="-9" dirty="0">
                <a:latin typeface="Verdana"/>
                <a:cs typeface="Verdana"/>
              </a:rPr>
              <a:t> </a:t>
            </a:r>
            <a:r>
              <a:rPr sz="3200" b="1" spc="-9" dirty="0" err="1" smtClean="0">
                <a:latin typeface="Verdana"/>
                <a:cs typeface="Verdana"/>
              </a:rPr>
              <a:t>Pajak</a:t>
            </a:r>
            <a:r>
              <a:rPr sz="3200" b="1" spc="9" dirty="0" smtClean="0">
                <a:latin typeface="Verdana"/>
                <a:cs typeface="Verdana"/>
              </a:rPr>
              <a:t> </a:t>
            </a:r>
            <a:r>
              <a:rPr sz="3200" b="1" spc="-9" dirty="0">
                <a:latin typeface="Verdana"/>
                <a:cs typeface="Verdana"/>
              </a:rPr>
              <a:t>P</a:t>
            </a:r>
            <a:r>
              <a:rPr sz="3200" b="1" spc="-9" dirty="0" smtClean="0">
                <a:latin typeface="Verdana"/>
                <a:cs typeface="Verdana"/>
              </a:rPr>
              <a:t>roportional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5078" y="3554576"/>
            <a:ext cx="891540" cy="0"/>
          </a:xfrm>
          <a:custGeom>
            <a:avLst/>
            <a:gdLst/>
            <a:ahLst/>
            <a:cxnLst/>
            <a:rect l="l" t="t" r="r" b="b"/>
            <a:pathLst>
              <a:path w="445769">
                <a:moveTo>
                  <a:pt x="0" y="0"/>
                </a:moveTo>
                <a:lnTo>
                  <a:pt x="445744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4717" y="3554576"/>
            <a:ext cx="3318510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8754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12584" y="3500898"/>
            <a:ext cx="17780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143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2002" y="3224186"/>
            <a:ext cx="410208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409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6705" y="3548993"/>
            <a:ext cx="6565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364" dirty="0">
                <a:latin typeface="Symbol"/>
                <a:cs typeface="Symbol"/>
              </a:rPr>
              <a:t></a:t>
            </a:r>
            <a:r>
              <a:rPr sz="3800" i="1" spc="250" dirty="0">
                <a:latin typeface="Times New Roman"/>
                <a:cs typeface="Times New Roman"/>
              </a:rPr>
              <a:t>I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0958" y="2962128"/>
            <a:ext cx="1998980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993313" algn="l"/>
              </a:tabLst>
            </a:pPr>
            <a:r>
              <a:rPr sz="3800" spc="393" dirty="0">
                <a:latin typeface="Symbol"/>
                <a:cs typeface="Symbol"/>
              </a:rPr>
              <a:t></a:t>
            </a:r>
            <a:r>
              <a:rPr sz="3800" i="1" spc="393" dirty="0">
                <a:latin typeface="Times New Roman"/>
                <a:cs typeface="Times New Roman"/>
              </a:rPr>
              <a:t>Y	</a:t>
            </a:r>
            <a:r>
              <a:rPr sz="5800" spc="616" baseline="-36175" dirty="0">
                <a:latin typeface="Symbol"/>
                <a:cs typeface="Symbol"/>
              </a:rPr>
              <a:t></a:t>
            </a:r>
            <a:r>
              <a:rPr sz="5800" spc="66" baseline="-36175" dirty="0">
                <a:latin typeface="Times New Roman"/>
                <a:cs typeface="Times New Roman"/>
              </a:rPr>
              <a:t> </a:t>
            </a:r>
            <a:r>
              <a:rPr sz="5800" i="1" spc="495" baseline="-36175" dirty="0">
                <a:latin typeface="Times New Roman"/>
                <a:cs typeface="Times New Roman"/>
              </a:rPr>
              <a:t>k</a:t>
            </a:r>
            <a:endParaRPr sz="5800" baseline="-3617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8254" y="2962128"/>
            <a:ext cx="3784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375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4411" y="4947702"/>
            <a:ext cx="922018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847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6657" y="4947702"/>
            <a:ext cx="3249930" cy="0"/>
          </a:xfrm>
          <a:custGeom>
            <a:avLst/>
            <a:gdLst/>
            <a:ahLst/>
            <a:cxnLst/>
            <a:rect l="l" t="t" r="r" b="b"/>
            <a:pathLst>
              <a:path w="1624964">
                <a:moveTo>
                  <a:pt x="0" y="0"/>
                </a:moveTo>
                <a:lnTo>
                  <a:pt x="1624913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0963" y="4894025"/>
            <a:ext cx="32131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277" dirty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4361" y="4617312"/>
            <a:ext cx="4025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357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3955" y="4355255"/>
            <a:ext cx="1983738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996715" algn="l"/>
              </a:tabLst>
            </a:pPr>
            <a:r>
              <a:rPr sz="3800" spc="339" dirty="0">
                <a:latin typeface="Symbol"/>
                <a:cs typeface="Symbol"/>
              </a:rPr>
              <a:t></a:t>
            </a:r>
            <a:r>
              <a:rPr sz="3800" i="1" spc="339" dirty="0">
                <a:latin typeface="Times New Roman"/>
                <a:cs typeface="Times New Roman"/>
              </a:rPr>
              <a:t>Y	</a:t>
            </a:r>
            <a:r>
              <a:rPr sz="5800" spc="536" baseline="-36175" dirty="0">
                <a:latin typeface="Symbol"/>
                <a:cs typeface="Symbol"/>
              </a:rPr>
              <a:t></a:t>
            </a:r>
            <a:r>
              <a:rPr sz="5800" spc="12" baseline="-36175" dirty="0">
                <a:latin typeface="Times New Roman"/>
                <a:cs typeface="Times New Roman"/>
              </a:rPr>
              <a:t> </a:t>
            </a:r>
            <a:r>
              <a:rPr sz="5800" i="1" spc="441" baseline="-36175" dirty="0">
                <a:latin typeface="Times New Roman"/>
                <a:cs typeface="Times New Roman"/>
              </a:rPr>
              <a:t>k</a:t>
            </a:r>
            <a:endParaRPr sz="5800" baseline="-361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0" y="3548993"/>
            <a:ext cx="3376928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algn="ctr">
              <a:spcBef>
                <a:spcPts val="232"/>
              </a:spcBef>
            </a:pPr>
            <a:r>
              <a:rPr sz="3800" spc="375" dirty="0">
                <a:latin typeface="Times New Roman"/>
                <a:cs typeface="Times New Roman"/>
              </a:rPr>
              <a:t>1</a:t>
            </a:r>
            <a:r>
              <a:rPr sz="3800" spc="-536" dirty="0">
                <a:latin typeface="Times New Roman"/>
                <a:cs typeface="Times New Roman"/>
              </a:rPr>
              <a:t> </a:t>
            </a:r>
            <a:r>
              <a:rPr sz="3800" spc="409" dirty="0">
                <a:latin typeface="Symbol"/>
                <a:cs typeface="Symbol"/>
              </a:rPr>
              <a:t></a:t>
            </a:r>
            <a:r>
              <a:rPr sz="3800" spc="-204" dirty="0">
                <a:latin typeface="Times New Roman"/>
                <a:cs typeface="Times New Roman"/>
              </a:rPr>
              <a:t> </a:t>
            </a:r>
            <a:r>
              <a:rPr sz="3800" i="1" spc="330" dirty="0">
                <a:latin typeface="Times New Roman"/>
                <a:cs typeface="Times New Roman"/>
              </a:rPr>
              <a:t>c</a:t>
            </a:r>
            <a:r>
              <a:rPr sz="3800" i="1" spc="-62" dirty="0">
                <a:latin typeface="Times New Roman"/>
                <a:cs typeface="Times New Roman"/>
              </a:rPr>
              <a:t> </a:t>
            </a:r>
            <a:r>
              <a:rPr sz="3800" spc="409" dirty="0">
                <a:latin typeface="Symbol"/>
                <a:cs typeface="Symbol"/>
              </a:rPr>
              <a:t></a:t>
            </a:r>
            <a:r>
              <a:rPr sz="3800" spc="-134" dirty="0">
                <a:latin typeface="Times New Roman"/>
                <a:cs typeface="Times New Roman"/>
              </a:rPr>
              <a:t> </a:t>
            </a:r>
            <a:r>
              <a:rPr sz="3800" i="1" spc="152" dirty="0">
                <a:latin typeface="Times New Roman"/>
                <a:cs typeface="Times New Roman"/>
              </a:rPr>
              <a:t>c</a:t>
            </a:r>
            <a:r>
              <a:rPr sz="3800" i="1" spc="204" dirty="0">
                <a:latin typeface="Times New Roman"/>
                <a:cs typeface="Times New Roman"/>
              </a:rPr>
              <a:t>t</a:t>
            </a:r>
            <a:r>
              <a:rPr sz="3800" i="1" spc="214" dirty="0">
                <a:latin typeface="Times New Roman"/>
                <a:cs typeface="Times New Roman"/>
              </a:rPr>
              <a:t> </a:t>
            </a:r>
            <a:r>
              <a:rPr sz="3800" spc="409" dirty="0">
                <a:latin typeface="Symbol"/>
                <a:cs typeface="Symbol"/>
              </a:rPr>
              <a:t></a:t>
            </a:r>
            <a:r>
              <a:rPr sz="3800" spc="-54" dirty="0">
                <a:latin typeface="Times New Roman"/>
                <a:cs typeface="Times New Roman"/>
              </a:rPr>
              <a:t> </a:t>
            </a:r>
            <a:r>
              <a:rPr sz="3800" i="1" spc="545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  <a:p>
            <a:pPr marL="80508" algn="ctr">
              <a:spcBef>
                <a:spcPts val="2946"/>
              </a:spcBef>
            </a:pPr>
            <a:r>
              <a:rPr sz="3800" spc="330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67269" y="6340638"/>
            <a:ext cx="1047750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299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7487" y="6340638"/>
            <a:ext cx="3128010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762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39594" y="6286959"/>
            <a:ext cx="410208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134" dirty="0">
                <a:latin typeface="Times New Roman"/>
                <a:cs typeface="Times New Roman"/>
              </a:rPr>
              <a:t>Tx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5459" y="4942119"/>
            <a:ext cx="330835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330" dirty="0">
                <a:latin typeface="Times New Roman"/>
                <a:cs typeface="Times New Roman"/>
              </a:rPr>
              <a:t>1</a:t>
            </a:r>
            <a:r>
              <a:rPr sz="3800" spc="-554" dirty="0">
                <a:latin typeface="Times New Roman"/>
                <a:cs typeface="Times New Roman"/>
              </a:rPr>
              <a:t> </a:t>
            </a:r>
            <a:r>
              <a:rPr sz="3800" spc="357" dirty="0">
                <a:latin typeface="Symbol"/>
                <a:cs typeface="Symbol"/>
              </a:rPr>
              <a:t></a:t>
            </a:r>
            <a:r>
              <a:rPr sz="3800" spc="-214" dirty="0">
                <a:latin typeface="Times New Roman"/>
                <a:cs typeface="Times New Roman"/>
              </a:rPr>
              <a:t> </a:t>
            </a:r>
            <a:r>
              <a:rPr sz="3800" i="1" spc="295" dirty="0">
                <a:latin typeface="Times New Roman"/>
                <a:cs typeface="Times New Roman"/>
              </a:rPr>
              <a:t>c</a:t>
            </a:r>
            <a:r>
              <a:rPr sz="3800" i="1" spc="-89" dirty="0">
                <a:latin typeface="Times New Roman"/>
                <a:cs typeface="Times New Roman"/>
              </a:rPr>
              <a:t> </a:t>
            </a:r>
            <a:r>
              <a:rPr sz="3800" spc="357" dirty="0">
                <a:latin typeface="Symbol"/>
                <a:cs typeface="Symbol"/>
              </a:rPr>
              <a:t></a:t>
            </a:r>
            <a:r>
              <a:rPr sz="3800" spc="-143" dirty="0">
                <a:latin typeface="Times New Roman"/>
                <a:cs typeface="Times New Roman"/>
              </a:rPr>
              <a:t> </a:t>
            </a:r>
            <a:r>
              <a:rPr sz="3800" i="1" spc="116" dirty="0">
                <a:latin typeface="Times New Roman"/>
                <a:cs typeface="Times New Roman"/>
              </a:rPr>
              <a:t>c</a:t>
            </a:r>
            <a:r>
              <a:rPr sz="3800" i="1" spc="179" dirty="0">
                <a:latin typeface="Times New Roman"/>
                <a:cs typeface="Times New Roman"/>
              </a:rPr>
              <a:t>t</a:t>
            </a:r>
            <a:r>
              <a:rPr sz="3800" i="1" spc="204" dirty="0">
                <a:latin typeface="Times New Roman"/>
                <a:cs typeface="Times New Roman"/>
              </a:rPr>
              <a:t> </a:t>
            </a:r>
            <a:r>
              <a:rPr sz="3800" spc="357" dirty="0">
                <a:latin typeface="Symbol"/>
                <a:cs typeface="Symbol"/>
              </a:rPr>
              <a:t>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i="1" spc="473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  <a:p>
            <a:pPr marL="1629441" indent="-1474095">
              <a:spcBef>
                <a:spcPts val="2946"/>
              </a:spcBef>
              <a:buFont typeface="Symbol"/>
              <a:buChar char=""/>
              <a:tabLst>
                <a:tab pos="1630576" algn="l"/>
              </a:tabLst>
            </a:pPr>
            <a:r>
              <a:rPr sz="3800" i="1" spc="214" dirty="0">
                <a:latin typeface="Times New Roman"/>
                <a:cs typeface="Times New Roman"/>
              </a:rPr>
              <a:t>c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5816" y="6010248"/>
            <a:ext cx="176022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1245044" algn="l"/>
              </a:tabLst>
            </a:pPr>
            <a:r>
              <a:rPr sz="3800" spc="268" dirty="0">
                <a:latin typeface="Symbol"/>
                <a:cs typeface="Symbol"/>
              </a:rPr>
              <a:t></a:t>
            </a:r>
            <a:r>
              <a:rPr sz="3800" spc="80" dirty="0">
                <a:latin typeface="Times New Roman"/>
                <a:cs typeface="Times New Roman"/>
              </a:rPr>
              <a:t> </a:t>
            </a:r>
            <a:r>
              <a:rPr sz="3800" i="1" spc="214" dirty="0">
                <a:latin typeface="Times New Roman"/>
                <a:cs typeface="Times New Roman"/>
              </a:rPr>
              <a:t>k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spc="268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0262" y="4942119"/>
            <a:ext cx="89408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312" dirty="0">
                <a:latin typeface="Symbol"/>
                <a:cs typeface="Symbol"/>
              </a:rPr>
              <a:t></a:t>
            </a:r>
            <a:r>
              <a:rPr sz="3800" i="1" spc="473" dirty="0">
                <a:latin typeface="Times New Roman"/>
                <a:cs typeface="Times New Roman"/>
              </a:rPr>
              <a:t>G</a:t>
            </a:r>
            <a:endParaRPr sz="3800">
              <a:latin typeface="Times New Roman"/>
              <a:cs typeface="Times New Roman"/>
            </a:endParaRPr>
          </a:p>
          <a:p>
            <a:pPr marL="107722">
              <a:spcBef>
                <a:spcPts val="2946"/>
              </a:spcBef>
            </a:pPr>
            <a:r>
              <a:rPr sz="3800" spc="241" dirty="0">
                <a:latin typeface="Symbol"/>
                <a:cs typeface="Symbol"/>
              </a:rPr>
              <a:t></a:t>
            </a:r>
            <a:r>
              <a:rPr sz="3800" i="1" spc="241" dirty="0">
                <a:latin typeface="Times New Roman"/>
                <a:cs typeface="Times New Roman"/>
              </a:rPr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98525" y="7733574"/>
            <a:ext cx="1032510" cy="0"/>
          </a:xfrm>
          <a:custGeom>
            <a:avLst/>
            <a:gdLst/>
            <a:ahLst/>
            <a:cxnLst/>
            <a:rect l="l" t="t" r="r" b="b"/>
            <a:pathLst>
              <a:path w="516255">
                <a:moveTo>
                  <a:pt x="0" y="0"/>
                </a:moveTo>
                <a:lnTo>
                  <a:pt x="515792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0049" y="7733574"/>
            <a:ext cx="3112770" cy="0"/>
          </a:xfrm>
          <a:custGeom>
            <a:avLst/>
            <a:gdLst/>
            <a:ahLst/>
            <a:cxnLst/>
            <a:rect l="l" t="t" r="r" b="b"/>
            <a:pathLst>
              <a:path w="1556385">
                <a:moveTo>
                  <a:pt x="0" y="0"/>
                </a:moveTo>
                <a:lnTo>
                  <a:pt x="1555941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07319" y="6335055"/>
            <a:ext cx="318643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algn="ctr">
              <a:spcBef>
                <a:spcPts val="232"/>
              </a:spcBef>
            </a:pPr>
            <a:r>
              <a:rPr sz="3800" spc="241" dirty="0">
                <a:latin typeface="Times New Roman"/>
                <a:cs typeface="Times New Roman"/>
              </a:rPr>
              <a:t>1</a:t>
            </a:r>
            <a:r>
              <a:rPr sz="3800" spc="-562" dirty="0">
                <a:latin typeface="Times New Roman"/>
                <a:cs typeface="Times New Roman"/>
              </a:rPr>
              <a:t> </a:t>
            </a:r>
            <a:r>
              <a:rPr sz="3800" spc="268" dirty="0">
                <a:latin typeface="Symbol"/>
                <a:cs typeface="Symbol"/>
              </a:rPr>
              <a:t></a:t>
            </a:r>
            <a:r>
              <a:rPr sz="3800" spc="-250" dirty="0">
                <a:latin typeface="Times New Roman"/>
                <a:cs typeface="Times New Roman"/>
              </a:rPr>
              <a:t> </a:t>
            </a:r>
            <a:r>
              <a:rPr sz="3800" i="1" spc="214" dirty="0">
                <a:latin typeface="Times New Roman"/>
                <a:cs typeface="Times New Roman"/>
              </a:rPr>
              <a:t>c</a:t>
            </a:r>
            <a:r>
              <a:rPr sz="3800" i="1" spc="-116" dirty="0">
                <a:latin typeface="Times New Roman"/>
                <a:cs typeface="Times New Roman"/>
              </a:rPr>
              <a:t> </a:t>
            </a:r>
            <a:r>
              <a:rPr sz="3800" spc="268" dirty="0">
                <a:latin typeface="Symbol"/>
                <a:cs typeface="Symbol"/>
              </a:rPr>
              <a:t></a:t>
            </a:r>
            <a:r>
              <a:rPr sz="3800" spc="-187" dirty="0">
                <a:latin typeface="Times New Roman"/>
                <a:cs typeface="Times New Roman"/>
              </a:rPr>
              <a:t> </a:t>
            </a:r>
            <a:r>
              <a:rPr sz="3800" i="1" spc="45" dirty="0">
                <a:latin typeface="Times New Roman"/>
                <a:cs typeface="Times New Roman"/>
              </a:rPr>
              <a:t>c</a:t>
            </a:r>
            <a:r>
              <a:rPr sz="3800" i="1" spc="134" dirty="0">
                <a:latin typeface="Times New Roman"/>
                <a:cs typeface="Times New Roman"/>
              </a:rPr>
              <a:t>t</a:t>
            </a:r>
            <a:r>
              <a:rPr sz="3800" i="1" spc="161" dirty="0">
                <a:latin typeface="Times New Roman"/>
                <a:cs typeface="Times New Roman"/>
              </a:rPr>
              <a:t> </a:t>
            </a:r>
            <a:r>
              <a:rPr sz="3800" spc="268" dirty="0">
                <a:latin typeface="Symbol"/>
                <a:cs typeface="Symbol"/>
              </a:rPr>
              <a:t></a:t>
            </a:r>
            <a:r>
              <a:rPr sz="3800" spc="-116" dirty="0">
                <a:latin typeface="Times New Roman"/>
                <a:cs typeface="Times New Roman"/>
              </a:rPr>
              <a:t> </a:t>
            </a:r>
            <a:r>
              <a:rPr sz="3800" i="1" spc="348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  <a:p>
            <a:pPr marL="28348" algn="ctr">
              <a:spcBef>
                <a:spcPts val="2946"/>
              </a:spcBef>
            </a:pPr>
            <a:r>
              <a:rPr sz="3800" i="1" spc="204" dirty="0">
                <a:latin typeface="Times New Roman"/>
                <a:cs typeface="Times New Roman"/>
              </a:rPr>
              <a:t>c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31625" y="7403184"/>
            <a:ext cx="184785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</a:pPr>
            <a:r>
              <a:rPr sz="3800" spc="259" dirty="0">
                <a:latin typeface="Symbol"/>
                <a:cs typeface="Symbol"/>
              </a:rPr>
              <a:t></a:t>
            </a:r>
            <a:r>
              <a:rPr sz="3800" spc="27" dirty="0">
                <a:latin typeface="Times New Roman"/>
                <a:cs typeface="Times New Roman"/>
              </a:rPr>
              <a:t> </a:t>
            </a:r>
            <a:r>
              <a:rPr sz="3800" i="1" spc="179" dirty="0">
                <a:latin typeface="Times New Roman"/>
                <a:cs typeface="Times New Roman"/>
              </a:rPr>
              <a:t>k</a:t>
            </a:r>
            <a:r>
              <a:rPr sz="3300" i="1" spc="268" baseline="-24444" dirty="0">
                <a:latin typeface="Times New Roman"/>
                <a:cs typeface="Times New Roman"/>
              </a:rPr>
              <a:t>Tr </a:t>
            </a:r>
            <a:r>
              <a:rPr sz="3300" i="1" spc="575" baseline="-24444" dirty="0">
                <a:latin typeface="Times New Roman"/>
                <a:cs typeface="Times New Roman"/>
              </a:rPr>
              <a:t> </a:t>
            </a:r>
            <a:r>
              <a:rPr sz="3800" spc="259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12615" y="7727991"/>
            <a:ext cx="100965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204" dirty="0">
                <a:latin typeface="Symbol"/>
                <a:cs typeface="Symbol"/>
              </a:rPr>
              <a:t></a:t>
            </a:r>
            <a:r>
              <a:rPr sz="3800" i="1" spc="259" dirty="0">
                <a:latin typeface="Times New Roman"/>
                <a:cs typeface="Times New Roman"/>
              </a:rPr>
              <a:t>Tr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1553" y="6335055"/>
            <a:ext cx="104775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214" dirty="0">
                <a:latin typeface="Symbol"/>
                <a:cs typeface="Symbol"/>
              </a:rPr>
              <a:t></a:t>
            </a:r>
            <a:r>
              <a:rPr sz="3800" i="1" spc="286" dirty="0">
                <a:latin typeface="Times New Roman"/>
                <a:cs typeface="Times New Roman"/>
              </a:rPr>
              <a:t>Tx</a:t>
            </a:r>
            <a:endParaRPr sz="3800">
              <a:latin typeface="Times New Roman"/>
              <a:cs typeface="Times New Roman"/>
            </a:endParaRPr>
          </a:p>
          <a:p>
            <a:pPr marL="138338">
              <a:spcBef>
                <a:spcPts val="2946"/>
              </a:spcBef>
            </a:pPr>
            <a:r>
              <a:rPr sz="3800" spc="223" dirty="0">
                <a:latin typeface="Symbol"/>
                <a:cs typeface="Symbol"/>
              </a:rPr>
              <a:t></a:t>
            </a:r>
            <a:r>
              <a:rPr sz="3800" i="1" spc="223" dirty="0">
                <a:latin typeface="Times New Roman"/>
                <a:cs typeface="Times New Roman"/>
              </a:rPr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09953" y="7727991"/>
            <a:ext cx="31711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232" dirty="0">
                <a:latin typeface="Times New Roman"/>
                <a:cs typeface="Times New Roman"/>
              </a:rPr>
              <a:t>1</a:t>
            </a:r>
            <a:r>
              <a:rPr sz="3800" spc="-562" dirty="0">
                <a:latin typeface="Times New Roman"/>
                <a:cs typeface="Times New Roman"/>
              </a:rPr>
              <a:t> </a:t>
            </a:r>
            <a:r>
              <a:rPr sz="3800" spc="259" dirty="0">
                <a:latin typeface="Symbol"/>
                <a:cs typeface="Symbol"/>
              </a:rPr>
              <a:t></a:t>
            </a:r>
            <a:r>
              <a:rPr sz="3800" spc="-250" dirty="0">
                <a:latin typeface="Times New Roman"/>
                <a:cs typeface="Times New Roman"/>
              </a:rPr>
              <a:t> </a:t>
            </a:r>
            <a:r>
              <a:rPr sz="3800" i="1" spc="204" dirty="0">
                <a:latin typeface="Times New Roman"/>
                <a:cs typeface="Times New Roman"/>
              </a:rPr>
              <a:t>c</a:t>
            </a:r>
            <a:r>
              <a:rPr sz="3800" i="1" spc="-125" dirty="0">
                <a:latin typeface="Times New Roman"/>
                <a:cs typeface="Times New Roman"/>
              </a:rPr>
              <a:t> </a:t>
            </a:r>
            <a:r>
              <a:rPr sz="3800" spc="259" dirty="0">
                <a:latin typeface="Symbol"/>
                <a:cs typeface="Symbol"/>
              </a:rPr>
              <a:t></a:t>
            </a:r>
            <a:r>
              <a:rPr sz="3800" spc="-179" dirty="0">
                <a:latin typeface="Times New Roman"/>
                <a:cs typeface="Times New Roman"/>
              </a:rPr>
              <a:t> </a:t>
            </a:r>
            <a:r>
              <a:rPr sz="3800" i="1" spc="36" dirty="0">
                <a:latin typeface="Times New Roman"/>
                <a:cs typeface="Times New Roman"/>
              </a:rPr>
              <a:t>c</a:t>
            </a:r>
            <a:r>
              <a:rPr sz="3800" i="1" spc="125" dirty="0">
                <a:latin typeface="Times New Roman"/>
                <a:cs typeface="Times New Roman"/>
              </a:rPr>
              <a:t>t</a:t>
            </a:r>
            <a:r>
              <a:rPr sz="3800" i="1" spc="152" dirty="0">
                <a:latin typeface="Times New Roman"/>
                <a:cs typeface="Times New Roman"/>
              </a:rPr>
              <a:t> </a:t>
            </a:r>
            <a:r>
              <a:rPr sz="3800" spc="259" dirty="0">
                <a:latin typeface="Symbol"/>
                <a:cs typeface="Symbol"/>
              </a:rPr>
              <a:t></a:t>
            </a:r>
            <a:r>
              <a:rPr sz="3800" spc="-116" dirty="0">
                <a:latin typeface="Times New Roman"/>
                <a:cs typeface="Times New Roman"/>
              </a:rPr>
              <a:t> </a:t>
            </a:r>
            <a:r>
              <a:rPr sz="3800" i="1" spc="339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1505" y="5956553"/>
            <a:ext cx="8776970" cy="2699410"/>
          </a:xfrm>
          <a:prstGeom prst="rect">
            <a:avLst/>
          </a:prstGeom>
        </p:spPr>
        <p:txBody>
          <a:bodyPr vert="horz" wrap="square" lIns="0" tIns="21544" rIns="0" bIns="0" rtlCol="0">
            <a:spAutoFit/>
          </a:bodyPr>
          <a:lstStyle/>
          <a:p>
            <a:pPr marL="22678">
              <a:spcBef>
                <a:spcPts val="170"/>
              </a:spcBef>
              <a:tabLst>
                <a:tab pos="769931" algn="l"/>
              </a:tabLst>
            </a:pPr>
            <a:r>
              <a:rPr sz="2900" spc="-9" dirty="0">
                <a:latin typeface="Verdana"/>
                <a:cs typeface="Verdana"/>
              </a:rPr>
              <a:t>kI	=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54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Investasi</a:t>
            </a:r>
            <a:endParaRPr sz="2900" dirty="0">
              <a:latin typeface="Verdana"/>
              <a:cs typeface="Verdana"/>
            </a:endParaRPr>
          </a:p>
          <a:p>
            <a:pPr marL="22678" marR="9071">
              <a:tabLst>
                <a:tab pos="769931" algn="l"/>
              </a:tabLst>
            </a:pPr>
            <a:r>
              <a:rPr sz="2900" spc="-9" dirty="0">
                <a:latin typeface="Verdana"/>
                <a:cs typeface="Verdana"/>
              </a:rPr>
              <a:t>kG	= angka</a:t>
            </a:r>
            <a:r>
              <a:rPr sz="2900" spc="27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62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peng.</a:t>
            </a:r>
            <a:r>
              <a:rPr sz="2900" spc="27" dirty="0">
                <a:latin typeface="Verdana"/>
                <a:cs typeface="Verdana"/>
              </a:rPr>
              <a:t> </a:t>
            </a:r>
            <a:r>
              <a:rPr sz="2900" spc="-18" dirty="0" err="1">
                <a:latin typeface="Verdana"/>
                <a:cs typeface="Verdana"/>
              </a:rPr>
              <a:t>pemerintah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73" dirty="0">
                <a:latin typeface="Verdana"/>
                <a:cs typeface="Verdana"/>
              </a:rPr>
              <a:t> </a:t>
            </a:r>
            <a:endParaRPr sz="2900" spc="-973" dirty="0" smtClean="0">
              <a:latin typeface="Verdana"/>
              <a:cs typeface="Verdana"/>
            </a:endParaRPr>
          </a:p>
          <a:p>
            <a:pPr marL="22678" marR="9071">
              <a:tabLst>
                <a:tab pos="769931" algn="l"/>
              </a:tabLst>
            </a:pPr>
            <a:r>
              <a:rPr sz="2900" spc="-9" dirty="0" err="1" smtClean="0">
                <a:latin typeface="Verdana"/>
                <a:cs typeface="Verdana"/>
              </a:rPr>
              <a:t>kTx</a:t>
            </a:r>
            <a:r>
              <a:rPr sz="2900" spc="-18" dirty="0" smtClean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=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36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pajak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833431" algn="l"/>
              </a:tabLst>
            </a:pPr>
            <a:r>
              <a:rPr sz="2900" spc="-98" dirty="0">
                <a:latin typeface="Verdana"/>
                <a:cs typeface="Verdana"/>
              </a:rPr>
              <a:t>kTr	</a:t>
            </a:r>
            <a:r>
              <a:rPr sz="2900" spc="-9" dirty="0">
                <a:latin typeface="Verdana"/>
                <a:cs typeface="Verdana"/>
              </a:rPr>
              <a:t>=</a:t>
            </a:r>
            <a:r>
              <a:rPr sz="2900" spc="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27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36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transfer</a:t>
            </a:r>
            <a:r>
              <a:rPr sz="2900" spc="45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(subsidi)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740449" algn="l"/>
              </a:tabLst>
            </a:pPr>
            <a:r>
              <a:rPr sz="2900" spc="-9" dirty="0">
                <a:latin typeface="Verdana"/>
                <a:cs typeface="Verdana"/>
              </a:rPr>
              <a:t>kX	=</a:t>
            </a:r>
            <a:r>
              <a:rPr sz="2900" spc="-18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54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ekspor</a:t>
            </a:r>
            <a:endParaRPr sz="2900" dirty="0">
              <a:latin typeface="Verdana"/>
              <a:cs typeface="Verdana"/>
            </a:endParaRPr>
          </a:p>
          <a:p>
            <a:pPr marL="22678">
              <a:tabLst>
                <a:tab pos="794876" algn="l"/>
              </a:tabLst>
            </a:pPr>
            <a:r>
              <a:rPr sz="2900" spc="-9" dirty="0">
                <a:latin typeface="Verdana"/>
                <a:cs typeface="Verdana"/>
              </a:rPr>
              <a:t>kM	=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spc="-9" dirty="0">
                <a:latin typeface="Verdana"/>
                <a:cs typeface="Verdana"/>
              </a:rPr>
              <a:t>angka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pengganda</a:t>
            </a:r>
            <a:r>
              <a:rPr sz="2900" spc="9" dirty="0">
                <a:latin typeface="Verdana"/>
                <a:cs typeface="Verdana"/>
              </a:rPr>
              <a:t> </a:t>
            </a:r>
            <a:r>
              <a:rPr sz="2900" spc="-18" dirty="0">
                <a:latin typeface="Verdana"/>
                <a:cs typeface="Verdana"/>
              </a:rPr>
              <a:t>impor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24522" y="3554576"/>
            <a:ext cx="87376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787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53122" y="3554576"/>
            <a:ext cx="3048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739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946607" y="3500898"/>
            <a:ext cx="26543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134" dirty="0">
                <a:latin typeface="Times New Roman"/>
                <a:cs typeface="Times New Roman"/>
              </a:rPr>
              <a:t>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43210" y="3224186"/>
            <a:ext cx="38100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204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14778" y="2962128"/>
            <a:ext cx="1875788" cy="62480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68035">
              <a:spcBef>
                <a:spcPts val="232"/>
              </a:spcBef>
              <a:tabLst>
                <a:tab pos="942287" algn="l"/>
              </a:tabLst>
            </a:pPr>
            <a:r>
              <a:rPr sz="3800" spc="179" dirty="0">
                <a:latin typeface="Symbol"/>
                <a:cs typeface="Symbol"/>
              </a:rPr>
              <a:t></a:t>
            </a:r>
            <a:r>
              <a:rPr sz="3800" i="1" spc="179" dirty="0">
                <a:latin typeface="Times New Roman"/>
                <a:cs typeface="Times New Roman"/>
              </a:rPr>
              <a:t>Y	</a:t>
            </a:r>
            <a:r>
              <a:rPr sz="5800" spc="307" baseline="-36175" dirty="0">
                <a:latin typeface="Symbol"/>
                <a:cs typeface="Symbol"/>
              </a:rPr>
              <a:t></a:t>
            </a:r>
            <a:r>
              <a:rPr sz="5800" spc="-79" baseline="-36175" dirty="0">
                <a:latin typeface="Times New Roman"/>
                <a:cs typeface="Times New Roman"/>
              </a:rPr>
              <a:t> </a:t>
            </a:r>
            <a:r>
              <a:rPr sz="5800" i="1" spc="254" baseline="-36175" dirty="0">
                <a:latin typeface="Times New Roman"/>
                <a:cs typeface="Times New Roman"/>
              </a:rPr>
              <a:t>k</a:t>
            </a:r>
            <a:endParaRPr sz="5800" baseline="-3617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902331" y="3548993"/>
            <a:ext cx="31076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187" dirty="0">
                <a:latin typeface="Times New Roman"/>
                <a:cs typeface="Times New Roman"/>
              </a:rPr>
              <a:t>1</a:t>
            </a:r>
            <a:r>
              <a:rPr sz="3800" spc="-571" dirty="0">
                <a:latin typeface="Times New Roman"/>
                <a:cs typeface="Times New Roman"/>
              </a:rPr>
              <a:t> </a:t>
            </a:r>
            <a:r>
              <a:rPr sz="3800" spc="204" dirty="0">
                <a:latin typeface="Symbol"/>
                <a:cs typeface="Symbol"/>
              </a:rPr>
              <a:t></a:t>
            </a:r>
            <a:r>
              <a:rPr sz="3800" spc="-259" dirty="0">
                <a:latin typeface="Times New Roman"/>
                <a:cs typeface="Times New Roman"/>
              </a:rPr>
              <a:t> </a:t>
            </a:r>
            <a:r>
              <a:rPr sz="3800" i="1" spc="170" dirty="0">
                <a:latin typeface="Times New Roman"/>
                <a:cs typeface="Times New Roman"/>
              </a:rPr>
              <a:t>c</a:t>
            </a:r>
            <a:r>
              <a:rPr sz="3800" i="1" spc="-143" dirty="0">
                <a:latin typeface="Times New Roman"/>
                <a:cs typeface="Times New Roman"/>
              </a:rPr>
              <a:t> </a:t>
            </a:r>
            <a:r>
              <a:rPr sz="3800" spc="204" dirty="0">
                <a:latin typeface="Symbol"/>
                <a:cs typeface="Symbol"/>
              </a:rPr>
              <a:t></a:t>
            </a:r>
            <a:r>
              <a:rPr sz="3800" spc="-196" dirty="0">
                <a:latin typeface="Times New Roman"/>
                <a:cs typeface="Times New Roman"/>
              </a:rPr>
              <a:t> </a:t>
            </a:r>
            <a:r>
              <a:rPr sz="3800" i="1" spc="9" dirty="0">
                <a:latin typeface="Times New Roman"/>
                <a:cs typeface="Times New Roman"/>
              </a:rPr>
              <a:t>c</a:t>
            </a:r>
            <a:r>
              <a:rPr sz="3800" i="1" spc="98" dirty="0">
                <a:latin typeface="Times New Roman"/>
                <a:cs typeface="Times New Roman"/>
              </a:rPr>
              <a:t>t</a:t>
            </a:r>
            <a:r>
              <a:rPr sz="3800" i="1" spc="134" dirty="0">
                <a:latin typeface="Times New Roman"/>
                <a:cs typeface="Times New Roman"/>
              </a:rPr>
              <a:t> </a:t>
            </a:r>
            <a:r>
              <a:rPr sz="3800" spc="204" dirty="0">
                <a:latin typeface="Symbol"/>
                <a:cs typeface="Symbol"/>
              </a:rPr>
              <a:t></a:t>
            </a:r>
            <a:r>
              <a:rPr sz="3800" spc="-134" dirty="0">
                <a:latin typeface="Times New Roman"/>
                <a:cs typeface="Times New Roman"/>
              </a:rPr>
              <a:t> </a:t>
            </a:r>
            <a:r>
              <a:rPr sz="3800" i="1" spc="268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305185" y="2962128"/>
            <a:ext cx="35179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187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032637" y="4947702"/>
            <a:ext cx="1035050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444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44768" y="4947702"/>
            <a:ext cx="315214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6066" y="0"/>
                </a:lnTo>
              </a:path>
            </a:pathLst>
          </a:custGeom>
          <a:ln w="11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28218" y="4894025"/>
            <a:ext cx="353060" cy="366034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22678">
              <a:spcBef>
                <a:spcPts val="214"/>
              </a:spcBef>
            </a:pPr>
            <a:r>
              <a:rPr sz="2200" i="1" spc="259" dirty="0"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22076" y="4617312"/>
            <a:ext cx="17881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1268856" algn="l"/>
              </a:tabLst>
            </a:pPr>
            <a:r>
              <a:rPr sz="3800" spc="286" dirty="0">
                <a:latin typeface="Symbol"/>
                <a:cs typeface="Symbol"/>
              </a:rPr>
              <a:t></a:t>
            </a:r>
            <a:r>
              <a:rPr sz="3800" spc="89" dirty="0">
                <a:latin typeface="Times New Roman"/>
                <a:cs typeface="Times New Roman"/>
              </a:rPr>
              <a:t> </a:t>
            </a:r>
            <a:r>
              <a:rPr sz="3800" i="1" spc="232" dirty="0">
                <a:latin typeface="Times New Roman"/>
                <a:cs typeface="Times New Roman"/>
              </a:rPr>
              <a:t>k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spc="286" dirty="0">
                <a:latin typeface="Symbol"/>
                <a:cs typeface="Symbol"/>
              </a:rPr>
              <a:t>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37788" y="3548993"/>
            <a:ext cx="774700" cy="1571218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152" dirty="0">
                <a:latin typeface="Symbol"/>
                <a:cs typeface="Symbol"/>
              </a:rPr>
              <a:t></a:t>
            </a:r>
            <a:r>
              <a:rPr sz="3800" i="1" spc="232" dirty="0">
                <a:latin typeface="Times New Roman"/>
                <a:cs typeface="Times New Roman"/>
              </a:rPr>
              <a:t>X</a:t>
            </a:r>
            <a:endParaRPr sz="3800">
              <a:latin typeface="Times New Roman"/>
              <a:cs typeface="Times New Roman"/>
            </a:endParaRPr>
          </a:p>
          <a:p>
            <a:pPr marL="26078">
              <a:spcBef>
                <a:spcPts val="2946"/>
              </a:spcBef>
            </a:pPr>
            <a:r>
              <a:rPr sz="3800" spc="241" dirty="0">
                <a:latin typeface="Symbol"/>
                <a:cs typeface="Symbol"/>
              </a:rPr>
              <a:t></a:t>
            </a:r>
            <a:r>
              <a:rPr sz="3800" i="1" spc="286" dirty="0">
                <a:latin typeface="Times New Roman"/>
                <a:cs typeface="Times New Roman"/>
              </a:rPr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47234" y="4942119"/>
            <a:ext cx="625856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  <a:tabLst>
                <a:tab pos="2742951" algn="l"/>
              </a:tabLst>
            </a:pPr>
            <a:r>
              <a:rPr sz="3800" spc="241" dirty="0">
                <a:latin typeface="Symbol"/>
                <a:cs typeface="Symbol"/>
              </a:rPr>
              <a:t></a:t>
            </a:r>
            <a:r>
              <a:rPr sz="3800" i="1" spc="437" dirty="0">
                <a:latin typeface="Times New Roman"/>
                <a:cs typeface="Times New Roman"/>
              </a:rPr>
              <a:t>M</a:t>
            </a:r>
            <a:r>
              <a:rPr sz="3800" i="1" dirty="0">
                <a:latin typeface="Times New Roman"/>
                <a:cs typeface="Times New Roman"/>
              </a:rPr>
              <a:t>	</a:t>
            </a:r>
            <a:r>
              <a:rPr sz="3800" spc="259" dirty="0">
                <a:latin typeface="Times New Roman"/>
                <a:cs typeface="Times New Roman"/>
              </a:rPr>
              <a:t>1</a:t>
            </a:r>
            <a:r>
              <a:rPr sz="3800" spc="-562" dirty="0">
                <a:latin typeface="Times New Roman"/>
                <a:cs typeface="Times New Roman"/>
              </a:rPr>
              <a:t> </a:t>
            </a:r>
            <a:r>
              <a:rPr sz="3800" spc="286" dirty="0">
                <a:latin typeface="Symbol"/>
                <a:cs typeface="Symbol"/>
              </a:rPr>
              <a:t></a:t>
            </a:r>
            <a:r>
              <a:rPr sz="3800" spc="-232" dirty="0">
                <a:latin typeface="Times New Roman"/>
                <a:cs typeface="Times New Roman"/>
              </a:rPr>
              <a:t> </a:t>
            </a:r>
            <a:r>
              <a:rPr sz="3800" i="1" spc="232" dirty="0">
                <a:latin typeface="Times New Roman"/>
                <a:cs typeface="Times New Roman"/>
              </a:rPr>
              <a:t>c</a:t>
            </a:r>
            <a:r>
              <a:rPr sz="3800" i="1" spc="-116" dirty="0">
                <a:latin typeface="Times New Roman"/>
                <a:cs typeface="Times New Roman"/>
              </a:rPr>
              <a:t> </a:t>
            </a:r>
            <a:r>
              <a:rPr sz="3800" spc="286" dirty="0">
                <a:latin typeface="Symbol"/>
                <a:cs typeface="Symbol"/>
              </a:rPr>
              <a:t></a:t>
            </a:r>
            <a:r>
              <a:rPr sz="3800" spc="-170" dirty="0">
                <a:latin typeface="Times New Roman"/>
                <a:cs typeface="Times New Roman"/>
              </a:rPr>
              <a:t> </a:t>
            </a:r>
            <a:r>
              <a:rPr sz="3800" i="1" spc="62" dirty="0">
                <a:latin typeface="Times New Roman"/>
                <a:cs typeface="Times New Roman"/>
              </a:rPr>
              <a:t>c</a:t>
            </a:r>
            <a:r>
              <a:rPr sz="3800" i="1" spc="143" dirty="0">
                <a:latin typeface="Times New Roman"/>
                <a:cs typeface="Times New Roman"/>
              </a:rPr>
              <a:t>t</a:t>
            </a:r>
            <a:r>
              <a:rPr sz="3800" i="1" spc="161" dirty="0">
                <a:latin typeface="Times New Roman"/>
                <a:cs typeface="Times New Roman"/>
              </a:rPr>
              <a:t> </a:t>
            </a:r>
            <a:r>
              <a:rPr sz="3800" spc="286" dirty="0">
                <a:latin typeface="Symbol"/>
                <a:cs typeface="Symbol"/>
              </a:rPr>
              <a:t></a:t>
            </a:r>
            <a:r>
              <a:rPr sz="3800" spc="-98" dirty="0">
                <a:latin typeface="Times New Roman"/>
                <a:cs typeface="Times New Roman"/>
              </a:rPr>
              <a:t> </a:t>
            </a:r>
            <a:r>
              <a:rPr sz="3800" i="1" spc="375" dirty="0">
                <a:latin typeface="Times New Roman"/>
                <a:cs typeface="Times New Roman"/>
              </a:rPr>
              <a:t>m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382912" y="4355255"/>
            <a:ext cx="749300" cy="614545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22678">
              <a:spcBef>
                <a:spcPts val="232"/>
              </a:spcBef>
            </a:pPr>
            <a:r>
              <a:rPr sz="3800" spc="607" dirty="0">
                <a:latin typeface="Symbol"/>
                <a:cs typeface="Symbol"/>
              </a:rPr>
              <a:t></a:t>
            </a:r>
            <a:r>
              <a:rPr sz="3800" spc="259" dirty="0">
                <a:latin typeface="Times New Roman"/>
                <a:cs typeface="Times New Roman"/>
              </a:rPr>
              <a:t>1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388549" y="9765804"/>
            <a:ext cx="3004207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1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52700"/>
            <a:ext cx="16383000" cy="739733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4286"/>
              </a:lnSpc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 suatu perekonomian terbuka diketahui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500 + 0,8Yd.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Pajak adalah 25% dari pendapatan nasional.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Investasi = 500, Pengeluaran pemerintah = 1000.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Ekspor negara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X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800, sedangkan Impor adalah 10% daripendapatan asional.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 akan mencapai full employment 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 pendapatan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nasional sebesar 6000.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86"/>
              </a:lnSpc>
            </a:pP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1071"/>
              </a:spcBef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Fungsi konsumsi</a:t>
            </a:r>
          </a:p>
          <a:p>
            <a:pPr>
              <a:lnSpc>
                <a:spcPct val="120000"/>
              </a:lnSpc>
              <a:spcBef>
                <a:spcPts val="1071"/>
              </a:spcBef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Pendapatan nasional keseimbangan.</a:t>
            </a:r>
          </a:p>
          <a:p>
            <a:pPr>
              <a:lnSpc>
                <a:spcPct val="120000"/>
              </a:lnSpc>
              <a:spcBef>
                <a:spcPts val="1071"/>
              </a:spcBef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Penurunan pajak untuk mencapai full emplyoment.</a:t>
            </a:r>
          </a:p>
          <a:p>
            <a:pPr>
              <a:lnSpc>
                <a:spcPct val="120000"/>
              </a:lnSpc>
              <a:spcBef>
                <a:spcPts val="1071"/>
              </a:spcBef>
              <a:spcAft>
                <a:spcPts val="1071"/>
              </a:spcAft>
            </a:pP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Kenaikan pengeluaran pemerintah untuk mencapai fullemployment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49" y="9765804"/>
            <a:ext cx="3004207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1257300"/>
            <a:ext cx="4320480" cy="90354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Latihan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3</a:t>
            </a:r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42900"/>
            <a:ext cx="11587860" cy="2185214"/>
          </a:xfrm>
          <a:ln cap="flat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7100" b="1" dirty="0" err="1">
                <a:solidFill>
                  <a:srgbClr val="00B050"/>
                </a:solidFill>
                <a:latin typeface="Cataneo BT" pitchFamily="66" charset="0"/>
              </a:rPr>
              <a:t>Pengertian</a:t>
            </a:r>
            <a:r>
              <a:rPr lang="en-US" sz="7100" b="1" dirty="0">
                <a:solidFill>
                  <a:srgbClr val="00B050"/>
                </a:solidFill>
                <a:latin typeface="Cataneo BT" pitchFamily="66" charset="0"/>
              </a:rPr>
              <a:t> </a:t>
            </a:r>
            <a:r>
              <a:rPr lang="en-US" sz="7100" b="1" dirty="0" err="1">
                <a:solidFill>
                  <a:srgbClr val="00B050"/>
                </a:solidFill>
                <a:latin typeface="Cataneo BT" pitchFamily="66" charset="0"/>
              </a:rPr>
              <a:t>Keseimbangan</a:t>
            </a:r>
            <a:r>
              <a:rPr lang="en-US" sz="7100" b="1" dirty="0">
                <a:solidFill>
                  <a:srgbClr val="00B050"/>
                </a:solidFill>
                <a:latin typeface="Cataneo BT" pitchFamily="66" charset="0"/>
              </a:rPr>
              <a:t> </a:t>
            </a:r>
            <a:r>
              <a:rPr lang="id-ID" sz="7100" b="1" dirty="0">
                <a:solidFill>
                  <a:srgbClr val="00B050"/>
                </a:solidFill>
                <a:latin typeface="Cataneo BT" pitchFamily="66" charset="0"/>
              </a:rPr>
              <a:t/>
            </a:r>
            <a:br>
              <a:rPr lang="id-ID" sz="7100" b="1" dirty="0">
                <a:solidFill>
                  <a:srgbClr val="00B050"/>
                </a:solidFill>
                <a:latin typeface="Cataneo BT" pitchFamily="66" charset="0"/>
              </a:rPr>
            </a:br>
            <a:r>
              <a:rPr lang="en-US" sz="7100" b="1" dirty="0" err="1">
                <a:solidFill>
                  <a:srgbClr val="00B050"/>
                </a:solidFill>
                <a:latin typeface="Cataneo BT" pitchFamily="66" charset="0"/>
              </a:rPr>
              <a:t>Pe</a:t>
            </a:r>
            <a:r>
              <a:rPr lang="id-ID" sz="7100" b="1" dirty="0">
                <a:solidFill>
                  <a:srgbClr val="00B050"/>
                </a:solidFill>
                <a:latin typeface="Cataneo BT" pitchFamily="66" charset="0"/>
              </a:rPr>
              <a:t>ndapatan Nasional</a:t>
            </a:r>
            <a:endParaRPr lang="en-US" sz="7100" b="1" dirty="0">
              <a:solidFill>
                <a:srgbClr val="00B050"/>
              </a:solidFill>
              <a:latin typeface="Cataneo BT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340" y="2781300"/>
            <a:ext cx="15262860" cy="6647974"/>
          </a:xfrm>
          <a:ln cap="flat"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err="1"/>
              <a:t>Keseimbangan</a:t>
            </a:r>
            <a:r>
              <a:rPr lang="en-US" sz="4800" dirty="0"/>
              <a:t> </a:t>
            </a:r>
            <a:r>
              <a:rPr lang="en-US" sz="4800" dirty="0" err="1"/>
              <a:t>pe</a:t>
            </a:r>
            <a:r>
              <a:rPr lang="id-ID" sz="4800" dirty="0"/>
              <a:t>ndapatan nasional </a:t>
            </a:r>
            <a:r>
              <a:rPr lang="en-US" sz="4800" dirty="0" err="1"/>
              <a:t>akan</a:t>
            </a:r>
            <a:r>
              <a:rPr lang="en-US" sz="4800" dirty="0"/>
              <a:t> </a:t>
            </a:r>
            <a:r>
              <a:rPr lang="en-US" sz="4800" dirty="0" err="1"/>
              <a:t>terjadi</a:t>
            </a:r>
            <a:r>
              <a:rPr lang="en-US" sz="4800" dirty="0"/>
              <a:t> </a:t>
            </a:r>
            <a:r>
              <a:rPr lang="en-US" sz="4800" dirty="0" err="1"/>
              <a:t>jika</a:t>
            </a:r>
            <a:r>
              <a:rPr lang="en-US" sz="4800" dirty="0"/>
              <a:t> </a:t>
            </a:r>
            <a:r>
              <a:rPr lang="en-US" sz="4800" dirty="0" err="1"/>
              <a:t>jumlah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</a:t>
            </a:r>
            <a:r>
              <a:rPr lang="en-US" sz="4800" dirty="0" err="1"/>
              <a:t>produksi</a:t>
            </a:r>
            <a:r>
              <a:rPr lang="en-US" sz="4800" dirty="0"/>
              <a:t> </a:t>
            </a:r>
            <a:r>
              <a:rPr lang="en-US" sz="4800" dirty="0" err="1"/>
              <a:t>barang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jasa</a:t>
            </a:r>
            <a:r>
              <a:rPr lang="en-US" sz="4800" dirty="0"/>
              <a:t>/output (Y) yang </a:t>
            </a:r>
            <a:r>
              <a:rPr lang="en-US" sz="4800" dirty="0" err="1"/>
              <a:t>dihasilkan</a:t>
            </a:r>
            <a:r>
              <a:rPr lang="en-US" sz="4800" dirty="0"/>
              <a:t> </a:t>
            </a:r>
            <a:r>
              <a:rPr lang="id-ID" sz="4800" dirty="0"/>
              <a:t>oleh suatu perekonomian </a:t>
            </a:r>
            <a:r>
              <a:rPr lang="en-US" sz="4800" dirty="0" err="1"/>
              <a:t>sama</a:t>
            </a:r>
            <a:r>
              <a:rPr lang="en-US" sz="4800" dirty="0"/>
              <a:t> </a:t>
            </a:r>
            <a:r>
              <a:rPr lang="en-US" sz="4800" dirty="0" err="1"/>
              <a:t>besarnya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</a:t>
            </a:r>
            <a:r>
              <a:rPr lang="en-US" sz="4800" dirty="0" err="1"/>
              <a:t>pengeluaran</a:t>
            </a:r>
            <a:r>
              <a:rPr lang="en-US" sz="4800" dirty="0"/>
              <a:t> total/ </a:t>
            </a:r>
            <a:r>
              <a:rPr lang="en-US" sz="4800" dirty="0" err="1"/>
              <a:t>agregat</a:t>
            </a:r>
            <a:r>
              <a:rPr lang="en-US" sz="4800" dirty="0"/>
              <a:t> expenditure(AE) yang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oleh</a:t>
            </a:r>
            <a:r>
              <a:rPr lang="en-US" sz="4800" dirty="0"/>
              <a:t> </a:t>
            </a:r>
            <a:r>
              <a:rPr lang="en-US" sz="4800" dirty="0" err="1"/>
              <a:t>para</a:t>
            </a:r>
            <a:r>
              <a:rPr lang="en-US" sz="4800" dirty="0"/>
              <a:t> </a:t>
            </a:r>
            <a:r>
              <a:rPr lang="en-US" sz="4800" dirty="0" err="1"/>
              <a:t>pelaku</a:t>
            </a:r>
            <a:r>
              <a:rPr lang="en-US" sz="4800" dirty="0"/>
              <a:t> </a:t>
            </a:r>
            <a:r>
              <a:rPr lang="en-US" sz="4800" dirty="0" err="1"/>
              <a:t>ekonomi</a:t>
            </a:r>
            <a:r>
              <a:rPr lang="en-US" sz="4800" dirty="0"/>
              <a:t>.</a:t>
            </a:r>
          </a:p>
          <a:p>
            <a:pPr eaLnBrk="1" hangingPunct="1">
              <a:defRPr/>
            </a:pPr>
            <a:r>
              <a:rPr lang="en-US" sz="4800" dirty="0" err="1"/>
              <a:t>Persamaan</a:t>
            </a:r>
            <a:r>
              <a:rPr lang="en-US" sz="4800" dirty="0"/>
              <a:t> </a:t>
            </a:r>
            <a:r>
              <a:rPr lang="en-US" sz="4800" dirty="0" err="1"/>
              <a:t>keseimbangan</a:t>
            </a:r>
            <a:r>
              <a:rPr lang="en-US" sz="4800" dirty="0"/>
              <a:t>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/>
              <a:t>ditulis</a:t>
            </a:r>
            <a:r>
              <a:rPr lang="en-US" sz="4800" dirty="0"/>
              <a:t> </a:t>
            </a:r>
            <a:r>
              <a:rPr lang="en-US" sz="4800" dirty="0" err="1" smtClean="0"/>
              <a:t>sbb</a:t>
            </a:r>
            <a:r>
              <a:rPr lang="id-ID" sz="4800" dirty="0" smtClean="0"/>
              <a:t> :</a:t>
            </a:r>
            <a:r>
              <a:rPr lang="en-US" sz="4800" dirty="0" smtClean="0"/>
              <a:t> </a:t>
            </a:r>
            <a:r>
              <a:rPr lang="en-US" sz="4800" b="1" dirty="0"/>
              <a:t>Y = AE</a:t>
            </a:r>
          </a:p>
          <a:p>
            <a:pPr eaLnBrk="1" hangingPunct="1">
              <a:defRPr/>
            </a:pPr>
            <a:r>
              <a:rPr lang="en-US" sz="4800" dirty="0" err="1"/>
              <a:t>Pengeluaran</a:t>
            </a:r>
            <a:r>
              <a:rPr lang="en-US" sz="4800" dirty="0"/>
              <a:t> total (AE) </a:t>
            </a:r>
            <a:r>
              <a:rPr lang="en-US" sz="4800" dirty="0" err="1"/>
              <a:t>terdiri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r>
              <a:rPr lang="en-US" sz="4800" dirty="0"/>
              <a:t> C+I+G+(X-M)</a:t>
            </a:r>
          </a:p>
          <a:p>
            <a:pPr eaLnBrk="1" hangingPunct="1">
              <a:defRPr/>
            </a:pPr>
            <a:r>
              <a:rPr lang="en-US" sz="4800" dirty="0" err="1"/>
              <a:t>Sehingga</a:t>
            </a:r>
            <a:r>
              <a:rPr lang="en-US" sz="4800" dirty="0"/>
              <a:t> </a:t>
            </a:r>
            <a:r>
              <a:rPr lang="en-US" sz="4800" dirty="0" err="1"/>
              <a:t>keseimbangan</a:t>
            </a:r>
            <a:r>
              <a:rPr lang="en-US" sz="4800" dirty="0"/>
              <a:t> </a:t>
            </a:r>
            <a:r>
              <a:rPr lang="en-US" sz="4800" dirty="0" err="1"/>
              <a:t>pe</a:t>
            </a:r>
            <a:r>
              <a:rPr lang="id-ID" sz="4800" dirty="0"/>
              <a:t>ndapatan nasional</a:t>
            </a:r>
            <a:r>
              <a:rPr lang="en-US" sz="4800" dirty="0"/>
              <a:t> </a:t>
            </a:r>
            <a:r>
              <a:rPr lang="en-US" sz="4800" dirty="0" err="1"/>
              <a:t>dapat</a:t>
            </a:r>
            <a:r>
              <a:rPr lang="en-US" sz="4800" dirty="0"/>
              <a:t> </a:t>
            </a:r>
            <a:r>
              <a:rPr lang="en-US" sz="4800" dirty="0" err="1" smtClean="0"/>
              <a:t>ditulis</a:t>
            </a:r>
            <a:r>
              <a:rPr lang="id-ID" sz="4800" dirty="0" smtClean="0"/>
              <a:t> :</a:t>
            </a:r>
            <a:r>
              <a:rPr lang="en-US" sz="4800" dirty="0" smtClean="0"/>
              <a:t>  </a:t>
            </a:r>
            <a:endParaRPr lang="id-ID" sz="4800" dirty="0"/>
          </a:p>
          <a:p>
            <a:pPr>
              <a:defRPr/>
            </a:pPr>
            <a:r>
              <a:rPr lang="id-ID" sz="4800" dirty="0"/>
              <a:t>	</a:t>
            </a:r>
            <a:r>
              <a:rPr lang="en-US" sz="4800" b="1" dirty="0" smtClean="0"/>
              <a:t>AE</a:t>
            </a:r>
            <a:r>
              <a:rPr lang="id-ID" sz="4800" b="1" dirty="0" smtClean="0"/>
              <a:t>= </a:t>
            </a:r>
            <a:r>
              <a:rPr lang="en-US" sz="4800" b="1" dirty="0" smtClean="0">
                <a:solidFill>
                  <a:srgbClr val="FF0000"/>
                </a:solidFill>
              </a:rPr>
              <a:t>Y </a:t>
            </a:r>
            <a:r>
              <a:rPr lang="en-US" sz="4800" b="1" dirty="0">
                <a:solidFill>
                  <a:srgbClr val="FF0000"/>
                </a:solidFill>
              </a:rPr>
              <a:t>= C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+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I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+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G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+</a:t>
            </a:r>
            <a:r>
              <a:rPr lang="id-ID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(X-M)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19653" y="3009902"/>
            <a:ext cx="7900034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78" marR="5080" indent="-457812" algn="just">
              <a:spcBef>
                <a:spcPts val="100"/>
              </a:spcBef>
              <a:buFont typeface="Wingdings"/>
              <a:buChar char=""/>
              <a:tabLst>
                <a:tab pos="470512" algn="l"/>
              </a:tabLst>
            </a:pPr>
            <a:r>
              <a:rPr sz="2100" dirty="0">
                <a:latin typeface="Arial" pitchFamily="34" charset="0"/>
                <a:cs typeface="Arial" pitchFamily="34" charset="0"/>
              </a:rPr>
              <a:t>Fungsi</a:t>
            </a:r>
            <a:r>
              <a:rPr sz="2100" spc="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yang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menggambarkan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hubungan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20" dirty="0">
                <a:latin typeface="Arial" pitchFamily="34" charset="0"/>
                <a:cs typeface="Arial" pitchFamily="34" charset="0"/>
              </a:rPr>
              <a:t>antara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 pengeluaran </a:t>
            </a:r>
            <a:r>
              <a:rPr sz="2100" spc="-48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konsumsi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dengan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semua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20" dirty="0">
                <a:latin typeface="Arial" pitchFamily="34" charset="0"/>
                <a:cs typeface="Arial" pitchFamily="34" charset="0"/>
              </a:rPr>
              <a:t>faktor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yang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menentukan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20" dirty="0">
                <a:latin typeface="Arial" pitchFamily="34" charset="0"/>
                <a:cs typeface="Arial" pitchFamily="34" charset="0"/>
              </a:rPr>
              <a:t>besarnya </a:t>
            </a:r>
            <a:r>
              <a:rPr sz="2100" spc="-48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konsumsi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yaitu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pendapatan</a:t>
            </a:r>
            <a:r>
              <a:rPr sz="2100" spc="-6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riil disebut</a:t>
            </a:r>
            <a:r>
              <a:rPr sz="21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i="1" spc="-5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sz="2100" b="1" i="1" spc="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i="1" spc="-14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konsumsi</a:t>
            </a:r>
            <a:endParaRPr sz="2100" b="1" i="1" spc="-14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69878" marR="5080" indent="-457812" algn="just">
              <a:spcBef>
                <a:spcPts val="100"/>
              </a:spcBef>
              <a:buFont typeface="Wingdings"/>
              <a:buChar char=""/>
              <a:tabLst>
                <a:tab pos="470512" algn="l"/>
              </a:tabLst>
            </a:pPr>
            <a:r>
              <a:rPr lang="x-none" sz="3200" b="1" i="1" spc="-14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3200" b="1" i="1" spc="-1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Co + c .Yd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1553" y="5143508"/>
            <a:ext cx="7989570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978" marR="55880" indent="-457812" algn="just">
              <a:spcBef>
                <a:spcPts val="100"/>
              </a:spcBef>
              <a:buFont typeface="Wingdings"/>
              <a:buChar char=""/>
              <a:tabLst>
                <a:tab pos="508612" algn="l"/>
              </a:tabLst>
            </a:pPr>
            <a:r>
              <a:rPr sz="2100" spc="-20" dirty="0">
                <a:latin typeface="Arial" pitchFamily="34" charset="0"/>
                <a:cs typeface="Arial" pitchFamily="34" charset="0"/>
              </a:rPr>
              <a:t>Faktor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utama yang menentukan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besar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kecil pengeluaran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adalah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i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disposable </a:t>
            </a:r>
            <a:r>
              <a:rPr sz="2100" b="1" i="1" spc="-1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income 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(</a:t>
            </a:r>
            <a:r>
              <a:rPr sz="2100" b="1" spc="-39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2100" b="1" spc="-61" baseline="-21072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).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Disposable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income </a:t>
            </a:r>
            <a:r>
              <a:rPr sz="2100" spc="-11" dirty="0" err="1">
                <a:latin typeface="Arial" pitchFamily="34" charset="0"/>
                <a:cs typeface="Arial" pitchFamily="34" charset="0"/>
              </a:rPr>
              <a:t>pendapatan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sz="2100" spc="-1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 err="1" smtClean="0">
                <a:latin typeface="Arial" pitchFamily="34" charset="0"/>
                <a:cs typeface="Arial" pitchFamily="34" charset="0"/>
              </a:rPr>
              <a:t>tangga</a:t>
            </a:r>
            <a:r>
              <a:rPr sz="2100" spc="-1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yang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siap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untuk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 err="1">
                <a:latin typeface="Arial" pitchFamily="34" charset="0"/>
                <a:cs typeface="Arial" pitchFamily="34" charset="0"/>
              </a:rPr>
              <a:t>dibelanjakan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sz="21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atau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ditabung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)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507978" marR="57150" indent="-457812" algn="just">
              <a:spcBef>
                <a:spcPts val="1200"/>
              </a:spcBef>
              <a:buFont typeface="Wingdings"/>
              <a:buChar char=""/>
              <a:tabLst>
                <a:tab pos="508612" algn="l"/>
              </a:tabLst>
            </a:pPr>
            <a:r>
              <a:rPr sz="21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Pengeluaran yang </a:t>
            </a:r>
            <a:r>
              <a:rPr sz="21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diinginkan adalah </a:t>
            </a:r>
            <a:r>
              <a:rPr sz="21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apa </a:t>
            </a:r>
            <a:r>
              <a:rPr sz="21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sz="21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ingin </a:t>
            </a:r>
            <a:r>
              <a:rPr sz="21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dibelanjakan </a:t>
            </a:r>
            <a:r>
              <a:rPr sz="21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pada</a:t>
            </a:r>
            <a:r>
              <a:rPr sz="2100" spc="-3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tingkat</a:t>
            </a:r>
            <a:r>
              <a:rPr sz="21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100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dikuasai</a:t>
            </a:r>
            <a:endParaRPr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9642" y="7505700"/>
            <a:ext cx="790194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78" indent="-457812">
              <a:spcBef>
                <a:spcPts val="100"/>
              </a:spcBef>
              <a:buFont typeface="Wingdings"/>
              <a:buChar char=""/>
              <a:tabLst>
                <a:tab pos="469878" algn="l"/>
                <a:tab pos="470512" algn="l"/>
                <a:tab pos="1658542" algn="l"/>
                <a:tab pos="3113889" algn="l"/>
                <a:tab pos="3611707" algn="l"/>
                <a:tab pos="4912759" algn="l"/>
                <a:tab pos="5809336" algn="l"/>
                <a:tab pos="7361202" algn="l"/>
              </a:tabLst>
            </a:pPr>
            <a:r>
              <a:rPr sz="2100" i="1" spc="-7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100" i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sz="2100" i="1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sz="2100" i="1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100" i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e	Pr</a:t>
            </a:r>
            <a:r>
              <a:rPr sz="2100" i="1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100" i="1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100" i="1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100" i="1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100" i="1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100" i="1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100" i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ty	</a:t>
            </a:r>
            <a:r>
              <a:rPr sz="2100" i="1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100" i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o	</a:t>
            </a:r>
            <a:r>
              <a:rPr sz="2100" i="1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sz="2100" i="1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100" i="1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100" i="1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100" i="1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100" i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e	</a:t>
            </a:r>
            <a:r>
              <a:rPr sz="21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sz="2100" b="1" spc="-14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1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)	merupa</a:t>
            </a:r>
            <a:r>
              <a:rPr sz="2100" spc="-6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21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an	</a:t>
            </a:r>
            <a:r>
              <a:rPr sz="21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1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1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sz="21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l</a:t>
            </a:r>
            <a:endParaRPr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9642" y="7730495"/>
            <a:ext cx="7758112" cy="966923"/>
          </a:xfrm>
          <a:prstGeom prst="rect">
            <a:avLst/>
          </a:prstGeom>
        </p:spPr>
        <p:txBody>
          <a:bodyPr vert="horz" wrap="square" lIns="0" tIns="165092" rIns="0" bIns="0" rtlCol="0">
            <a:spAutoFit/>
          </a:bodyPr>
          <a:lstStyle/>
          <a:p>
            <a:pPr marL="469878">
              <a:spcBef>
                <a:spcPts val="1300"/>
              </a:spcBef>
            </a:pPr>
            <a:r>
              <a:rPr sz="2100" spc="-11" dirty="0">
                <a:latin typeface="Arial" pitchFamily="34" charset="0"/>
                <a:cs typeface="Arial" pitchFamily="34" charset="0"/>
              </a:rPr>
              <a:t>pengeluaran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konsumsi</a:t>
            </a:r>
            <a:r>
              <a:rPr sz="2100" spc="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dibagi</a:t>
            </a:r>
            <a:r>
              <a:rPr sz="21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dengan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disposable</a:t>
            </a:r>
            <a:r>
              <a:rPr sz="21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income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200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sz="2100" i="1" dirty="0">
                <a:latin typeface="Arial" pitchFamily="34" charset="0"/>
                <a:cs typeface="Arial" pitchFamily="34" charset="0"/>
              </a:rPr>
              <a:t>Marginal</a:t>
            </a:r>
            <a:r>
              <a:rPr sz="2100" i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2100" i="1" spc="-5" dirty="0">
                <a:latin typeface="Arial" pitchFamily="34" charset="0"/>
                <a:cs typeface="Arial" pitchFamily="34" charset="0"/>
              </a:rPr>
              <a:t>Propensity</a:t>
            </a:r>
            <a:r>
              <a:rPr sz="2100" i="1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i="1" spc="-11" dirty="0">
                <a:latin typeface="Arial" pitchFamily="34" charset="0"/>
                <a:cs typeface="Arial" pitchFamily="34" charset="0"/>
              </a:rPr>
              <a:t>to</a:t>
            </a:r>
            <a:r>
              <a:rPr sz="2100" i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100" i="1" spc="-5" dirty="0">
                <a:latin typeface="Arial" pitchFamily="34" charset="0"/>
                <a:cs typeface="Arial" pitchFamily="34" charset="0"/>
              </a:rPr>
              <a:t>Consume</a:t>
            </a:r>
            <a:r>
              <a:rPr sz="2100" i="1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(</a:t>
            </a:r>
            <a:r>
              <a:rPr sz="2100" b="1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MPC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)</a:t>
            </a:r>
            <a:endParaRPr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41903" y="387415"/>
            <a:ext cx="12069698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14" dirty="0"/>
              <a:t>Konsumsi</a:t>
            </a:r>
            <a:r>
              <a:rPr spc="-2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Disposable</a:t>
            </a:r>
            <a:r>
              <a:rPr spc="-20" dirty="0"/>
              <a:t> </a:t>
            </a:r>
            <a:r>
              <a:rPr spc="-14" dirty="0"/>
              <a:t>Income</a:t>
            </a:r>
          </a:p>
          <a:p>
            <a:pPr marL="12700">
              <a:lnSpc>
                <a:spcPts val="3061"/>
              </a:lnSpc>
            </a:pPr>
            <a:r>
              <a:rPr sz="2900" spc="-5" dirty="0">
                <a:solidFill>
                  <a:srgbClr val="929292"/>
                </a:solidFill>
              </a:rPr>
              <a:t>Fungsi</a:t>
            </a:r>
            <a:r>
              <a:rPr sz="2900" dirty="0">
                <a:solidFill>
                  <a:srgbClr val="929292"/>
                </a:solidFill>
              </a:rPr>
              <a:t> </a:t>
            </a:r>
            <a:r>
              <a:rPr sz="2900" spc="-14" dirty="0">
                <a:solidFill>
                  <a:srgbClr val="929292"/>
                </a:solidFill>
              </a:rPr>
              <a:t>konsumi</a:t>
            </a:r>
            <a:r>
              <a:rPr sz="2900" spc="-5" dirty="0">
                <a:solidFill>
                  <a:srgbClr val="929292"/>
                </a:solidFill>
              </a:rPr>
              <a:t> </a:t>
            </a:r>
            <a:r>
              <a:rPr sz="2900" spc="-14" dirty="0">
                <a:solidFill>
                  <a:srgbClr val="929292"/>
                </a:solidFill>
              </a:rPr>
              <a:t>yang</a:t>
            </a:r>
            <a:r>
              <a:rPr sz="2900" spc="-5" dirty="0">
                <a:solidFill>
                  <a:srgbClr val="929292"/>
                </a:solidFill>
              </a:rPr>
              <a:t> merupakan</a:t>
            </a:r>
            <a:r>
              <a:rPr sz="2900" spc="-14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fungsi</a:t>
            </a:r>
            <a:r>
              <a:rPr sz="2900" spc="-30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dari</a:t>
            </a:r>
            <a:r>
              <a:rPr sz="2900" spc="-11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disposable</a:t>
            </a:r>
            <a:r>
              <a:rPr sz="2900" spc="-25" dirty="0">
                <a:solidFill>
                  <a:srgbClr val="929292"/>
                </a:solidFill>
              </a:rPr>
              <a:t> </a:t>
            </a:r>
            <a:r>
              <a:rPr sz="2900" spc="-11" dirty="0">
                <a:solidFill>
                  <a:srgbClr val="929292"/>
                </a:solidFill>
              </a:rPr>
              <a:t>income</a:t>
            </a:r>
            <a:endParaRPr sz="2900" dirty="0"/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6041" y="8054085"/>
            <a:ext cx="2270506" cy="51561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02920" y="7299958"/>
            <a:ext cx="8465820" cy="47833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511" rIns="0" bIns="0" rtlCol="0">
            <a:spAutoFit/>
          </a:bodyPr>
          <a:lstStyle/>
          <a:p>
            <a:pPr marL="161917">
              <a:spcBef>
                <a:spcPts val="130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Fungsi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Konsumsi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55350" y="9502288"/>
            <a:ext cx="530860" cy="20321"/>
          </a:xfrm>
          <a:custGeom>
            <a:avLst/>
            <a:gdLst/>
            <a:ahLst/>
            <a:cxnLst/>
            <a:rect l="l" t="t" r="r" b="b"/>
            <a:pathLst>
              <a:path w="530859" h="20320">
                <a:moveTo>
                  <a:pt x="530859" y="0"/>
                </a:moveTo>
                <a:lnTo>
                  <a:pt x="0" y="0"/>
                </a:lnTo>
                <a:lnTo>
                  <a:pt x="0" y="20319"/>
                </a:lnTo>
                <a:lnTo>
                  <a:pt x="530859" y="20319"/>
                </a:lnTo>
                <a:lnTo>
                  <a:pt x="5308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69880" y="9052242"/>
            <a:ext cx="19935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5807">
              <a:lnSpc>
                <a:spcPts val="2350"/>
              </a:lnSpc>
              <a:spcBef>
                <a:spcPts val="100"/>
              </a:spcBef>
            </a:pPr>
            <a:r>
              <a:rPr sz="2300" spc="5" dirty="0">
                <a:solidFill>
                  <a:srgbClr val="00AF50"/>
                </a:solidFill>
                <a:latin typeface="Cambria Math"/>
                <a:cs typeface="Cambria Math"/>
              </a:rPr>
              <a:t>∆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𝑪</a:t>
            </a:r>
            <a:endParaRPr sz="2300" dirty="0">
              <a:latin typeface="Cambria Math"/>
              <a:cs typeface="Cambria Math"/>
            </a:endParaRPr>
          </a:p>
          <a:p>
            <a:pPr marL="12700">
              <a:lnSpc>
                <a:spcPts val="2350"/>
              </a:lnSpc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𝑴𝑷𝑪</a:t>
            </a:r>
            <a:r>
              <a:rPr sz="2300" spc="100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2300" dirty="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18913" y="9487226"/>
            <a:ext cx="59372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∆𝒀</a:t>
            </a:r>
            <a:r>
              <a:rPr sz="2700" spc="-7" baseline="-15873" dirty="0">
                <a:solidFill>
                  <a:srgbClr val="00AF50"/>
                </a:solidFill>
                <a:latin typeface="Cambria Math"/>
                <a:cs typeface="Cambria Math"/>
              </a:rPr>
              <a:t>𝒅</a:t>
            </a:r>
            <a:endParaRPr sz="2700" baseline="-15873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4114" y="2322839"/>
            <a:ext cx="7119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5" dirty="0">
                <a:solidFill>
                  <a:srgbClr val="3E3E3E"/>
                </a:solidFill>
                <a:latin typeface="Calibri"/>
                <a:cs typeface="Calibri"/>
              </a:rPr>
              <a:t>Tabel</a:t>
            </a:r>
            <a:r>
              <a:rPr sz="3200" dirty="0">
                <a:solidFill>
                  <a:srgbClr val="3E3E3E"/>
                </a:solidFill>
                <a:latin typeface="Calibri"/>
                <a:cs typeface="Calibri"/>
              </a:rPr>
              <a:t> 1:</a:t>
            </a:r>
            <a:r>
              <a:rPr sz="3200" spc="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3E3E3E"/>
                </a:solidFill>
                <a:latin typeface="Calibri"/>
                <a:cs typeface="Calibri"/>
              </a:rPr>
              <a:t>Ilustrasi</a:t>
            </a:r>
            <a:r>
              <a:rPr sz="3200" spc="-14" dirty="0">
                <a:solidFill>
                  <a:srgbClr val="3E3E3E"/>
                </a:solidFill>
                <a:latin typeface="Calibri"/>
                <a:cs typeface="Calibri"/>
              </a:rPr>
              <a:t> Perhitungan</a:t>
            </a:r>
            <a:r>
              <a:rPr sz="3200" spc="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E3E3E"/>
                </a:solidFill>
                <a:latin typeface="Calibri"/>
                <a:cs typeface="Calibri"/>
              </a:rPr>
              <a:t>APC</a:t>
            </a:r>
            <a:r>
              <a:rPr sz="32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Calibri"/>
                <a:cs typeface="Calibri"/>
              </a:rPr>
              <a:t>dan</a:t>
            </a:r>
            <a:r>
              <a:rPr sz="3200" spc="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E3E3E"/>
                </a:solidFill>
                <a:latin typeface="Calibri"/>
                <a:cs typeface="Calibri"/>
              </a:rPr>
              <a:t>MPC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40520" y="2247900"/>
            <a:ext cx="8054340" cy="567462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74294" rIns="0" bIns="0" rtlCol="0">
            <a:spAutoFit/>
          </a:bodyPr>
          <a:lstStyle/>
          <a:p>
            <a:pPr marL="163192">
              <a:spcBef>
                <a:spcPts val="586"/>
              </a:spcBef>
            </a:pPr>
            <a:r>
              <a:rPr sz="3200" b="1" spc="-11" dirty="0">
                <a:solidFill>
                  <a:srgbClr val="FFFFFF"/>
                </a:solidFill>
                <a:latin typeface="Calibri"/>
                <a:cs typeface="Calibri"/>
              </a:rPr>
              <a:t>Konsumsi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Disposable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0217" y="4533900"/>
            <a:ext cx="2390384" cy="51593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448675" y="9226559"/>
            <a:ext cx="94170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𝑨𝑷𝑪</a:t>
            </a:r>
            <a:r>
              <a:rPr sz="2300" spc="86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457554" y="9445429"/>
            <a:ext cx="530860" cy="20321"/>
          </a:xfrm>
          <a:custGeom>
            <a:avLst/>
            <a:gdLst/>
            <a:ahLst/>
            <a:cxnLst/>
            <a:rect l="l" t="t" r="r" b="b"/>
            <a:pathLst>
              <a:path w="530859" h="20320">
                <a:moveTo>
                  <a:pt x="530859" y="0"/>
                </a:moveTo>
                <a:lnTo>
                  <a:pt x="0" y="0"/>
                </a:lnTo>
                <a:lnTo>
                  <a:pt x="0" y="20319"/>
                </a:lnTo>
                <a:lnTo>
                  <a:pt x="530859" y="20319"/>
                </a:lnTo>
                <a:lnTo>
                  <a:pt x="5308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617075" y="8995736"/>
            <a:ext cx="21717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𝑪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421485" y="9429758"/>
            <a:ext cx="59372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spc="-5" dirty="0" smtClean="0">
                <a:solidFill>
                  <a:srgbClr val="00AF50"/>
                </a:solidFill>
                <a:latin typeface="Cambria Math"/>
                <a:cs typeface="Cambria Math"/>
              </a:rPr>
              <a:t>𝒀</a:t>
            </a:r>
            <a:r>
              <a:rPr sz="2700" spc="-7" baseline="-15873" dirty="0" smtClean="0">
                <a:solidFill>
                  <a:srgbClr val="00AF50"/>
                </a:solidFill>
                <a:latin typeface="Cambria Math"/>
                <a:cs typeface="Cambria Math"/>
              </a:rPr>
              <a:t>𝒅</a:t>
            </a:r>
            <a:endParaRPr sz="2700" baseline="-15873" dirty="0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00980" y="7922259"/>
            <a:ext cx="1895476" cy="897255"/>
            <a:chOff x="5300979" y="7922259"/>
            <a:chExt cx="1895475" cy="897255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0979" y="7922259"/>
              <a:ext cx="889253" cy="89687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599" y="8096503"/>
              <a:ext cx="537210" cy="4419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0399" y="7922259"/>
              <a:ext cx="698753" cy="89687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2019" y="8096503"/>
              <a:ext cx="335279" cy="4419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4239" y="7922259"/>
              <a:ext cx="736854" cy="89687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5859" y="8096503"/>
              <a:ext cx="411480" cy="4419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8719" y="7922259"/>
              <a:ext cx="698753" cy="89687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0339" y="8096503"/>
              <a:ext cx="335279" cy="4419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5099" y="7922259"/>
              <a:ext cx="680961" cy="89687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76719" y="8096503"/>
              <a:ext cx="299720" cy="44196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" y="2933700"/>
            <a:ext cx="8472622" cy="41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695803" y="8496300"/>
            <a:ext cx="6619410" cy="1154160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id-ID" sz="2300" dirty="0"/>
              <a:t>Dimana</a:t>
            </a:r>
          </a:p>
          <a:p>
            <a:r>
              <a:rPr lang="id-ID" sz="2300" dirty="0"/>
              <a:t>a : autonomous</a:t>
            </a:r>
          </a:p>
          <a:p>
            <a:r>
              <a:rPr lang="id-ID" sz="2300" dirty="0"/>
              <a:t>b : </a:t>
            </a:r>
            <a:r>
              <a:rPr lang="id-ID" sz="2300" dirty="0" smtClean="0"/>
              <a:t>marginal  propensity </a:t>
            </a:r>
            <a:r>
              <a:rPr lang="id-ID" sz="2300" dirty="0"/>
              <a:t>to consume(MPC)</a:t>
            </a: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336" cy="4184651"/>
            <a:chOff x="15869666" y="6102731"/>
            <a:chExt cx="2416334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41910" y="387415"/>
            <a:ext cx="8995020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14" dirty="0">
                <a:solidFill>
                  <a:srgbClr val="3E3E3E"/>
                </a:solidFill>
              </a:rPr>
              <a:t>Konsumsi</a:t>
            </a:r>
            <a:r>
              <a:rPr spc="-30" dirty="0">
                <a:solidFill>
                  <a:srgbClr val="3E3E3E"/>
                </a:solidFill>
              </a:rPr>
              <a:t> </a:t>
            </a:r>
            <a:r>
              <a:rPr spc="-11" dirty="0">
                <a:solidFill>
                  <a:srgbClr val="FF0000"/>
                </a:solidFill>
              </a:rPr>
              <a:t>vs</a:t>
            </a:r>
            <a:r>
              <a:rPr spc="-39" dirty="0">
                <a:solidFill>
                  <a:srgbClr val="FF0000"/>
                </a:solidFill>
              </a:rPr>
              <a:t> </a:t>
            </a:r>
            <a:r>
              <a:rPr spc="-75" dirty="0"/>
              <a:t>Tabungan</a:t>
            </a:r>
          </a:p>
          <a:p>
            <a:pPr marL="93344">
              <a:lnSpc>
                <a:spcPts val="3061"/>
              </a:lnSpc>
            </a:pPr>
            <a:r>
              <a:rPr sz="2900" spc="-95" dirty="0">
                <a:solidFill>
                  <a:srgbClr val="929292"/>
                </a:solidFill>
              </a:rPr>
              <a:t>Yd</a:t>
            </a:r>
            <a:r>
              <a:rPr sz="2900" spc="-14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=</a:t>
            </a:r>
            <a:r>
              <a:rPr sz="2900" spc="-11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C</a:t>
            </a:r>
            <a:r>
              <a:rPr sz="2900" spc="-20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+</a:t>
            </a:r>
            <a:r>
              <a:rPr sz="2900" spc="-11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S</a:t>
            </a:r>
            <a:endParaRPr sz="29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58105" y="2537144"/>
            <a:ext cx="9173846" cy="7013576"/>
            <a:chOff x="58102" y="2537142"/>
            <a:chExt cx="9173845" cy="7013575"/>
          </a:xfrm>
        </p:grpSpPr>
        <p:sp>
          <p:nvSpPr>
            <p:cNvPr id="11" name="object 11"/>
            <p:cNvSpPr/>
            <p:nvPr/>
          </p:nvSpPr>
          <p:spPr>
            <a:xfrm>
              <a:off x="72389" y="2551429"/>
              <a:ext cx="9145270" cy="6985000"/>
            </a:xfrm>
            <a:custGeom>
              <a:avLst/>
              <a:gdLst/>
              <a:ahLst/>
              <a:cxnLst/>
              <a:rect l="l" t="t" r="r" b="b"/>
              <a:pathLst>
                <a:path w="9145270" h="6985000">
                  <a:moveTo>
                    <a:pt x="1294638" y="0"/>
                  </a:moveTo>
                  <a:lnTo>
                    <a:pt x="1290320" y="6984771"/>
                  </a:lnTo>
                </a:path>
                <a:path w="9145270" h="6985000">
                  <a:moveTo>
                    <a:pt x="0" y="5906389"/>
                  </a:moveTo>
                  <a:lnTo>
                    <a:pt x="9144889" y="5834380"/>
                  </a:lnTo>
                </a:path>
              </a:pathLst>
            </a:custGeom>
            <a:ln w="2857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2709" y="3059429"/>
              <a:ext cx="6804025" cy="5360670"/>
            </a:xfrm>
            <a:custGeom>
              <a:avLst/>
              <a:gdLst/>
              <a:ahLst/>
              <a:cxnLst/>
              <a:rect l="l" t="t" r="r" b="b"/>
              <a:pathLst>
                <a:path w="6804025" h="5360670">
                  <a:moveTo>
                    <a:pt x="0" y="5360670"/>
                  </a:moveTo>
                  <a:lnTo>
                    <a:pt x="6804025" y="0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61439" y="4495800"/>
              <a:ext cx="7421245" cy="3456940"/>
            </a:xfrm>
            <a:custGeom>
              <a:avLst/>
              <a:gdLst/>
              <a:ahLst/>
              <a:cxnLst/>
              <a:rect l="l" t="t" r="r" b="b"/>
              <a:pathLst>
                <a:path w="7421245" h="3456940">
                  <a:moveTo>
                    <a:pt x="0" y="3456431"/>
                  </a:moveTo>
                  <a:lnTo>
                    <a:pt x="7421244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61439" y="6837679"/>
              <a:ext cx="7421245" cy="1957070"/>
            </a:xfrm>
            <a:custGeom>
              <a:avLst/>
              <a:gdLst/>
              <a:ahLst/>
              <a:cxnLst/>
              <a:rect l="l" t="t" r="r" b="b"/>
              <a:pathLst>
                <a:path w="7421245" h="1957070">
                  <a:moveTo>
                    <a:pt x="0" y="1956816"/>
                  </a:moveTo>
                  <a:lnTo>
                    <a:pt x="7421244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1439" y="7330439"/>
              <a:ext cx="1356360" cy="1072515"/>
            </a:xfrm>
            <a:custGeom>
              <a:avLst/>
              <a:gdLst/>
              <a:ahLst/>
              <a:cxnLst/>
              <a:rect l="l" t="t" r="r" b="b"/>
              <a:pathLst>
                <a:path w="1356360" h="1072515">
                  <a:moveTo>
                    <a:pt x="0" y="0"/>
                  </a:moveTo>
                  <a:lnTo>
                    <a:pt x="1356105" y="0"/>
                  </a:lnTo>
                </a:path>
                <a:path w="1356360" h="1072515">
                  <a:moveTo>
                    <a:pt x="1338580" y="17779"/>
                  </a:moveTo>
                  <a:lnTo>
                    <a:pt x="1338580" y="1072387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47989" y="4839969"/>
              <a:ext cx="0" cy="593090"/>
            </a:xfrm>
            <a:custGeom>
              <a:avLst/>
              <a:gdLst/>
              <a:ahLst/>
              <a:cxnLst/>
              <a:rect l="l" t="t" r="r" b="b"/>
              <a:pathLst>
                <a:path h="593089">
                  <a:moveTo>
                    <a:pt x="0" y="0"/>
                  </a:moveTo>
                  <a:lnTo>
                    <a:pt x="0" y="592963"/>
                  </a:lnTo>
                </a:path>
              </a:pathLst>
            </a:custGeom>
            <a:ln w="28575">
              <a:solidFill>
                <a:srgbClr val="00CC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0239" y="7018020"/>
              <a:ext cx="1183640" cy="276860"/>
            </a:xfrm>
            <a:custGeom>
              <a:avLst/>
              <a:gdLst/>
              <a:ahLst/>
              <a:cxnLst/>
              <a:rect l="l" t="t" r="r" b="b"/>
              <a:pathLst>
                <a:path w="1183640" h="276859">
                  <a:moveTo>
                    <a:pt x="1165859" y="0"/>
                  </a:moveTo>
                  <a:lnTo>
                    <a:pt x="1165859" y="271144"/>
                  </a:lnTo>
                </a:path>
                <a:path w="1183640" h="276859">
                  <a:moveTo>
                    <a:pt x="1183131" y="276859"/>
                  </a:moveTo>
                  <a:lnTo>
                    <a:pt x="0" y="276859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7830" y="5431789"/>
              <a:ext cx="1279525" cy="0"/>
            </a:xfrm>
            <a:custGeom>
              <a:avLst/>
              <a:gdLst/>
              <a:ahLst/>
              <a:cxnLst/>
              <a:rect l="l" t="t" r="r" b="b"/>
              <a:pathLst>
                <a:path w="1279525">
                  <a:moveTo>
                    <a:pt x="1279271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CC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10130" y="7988309"/>
            <a:ext cx="48958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45</a:t>
            </a:r>
            <a:r>
              <a:rPr sz="2300" baseline="24305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endParaRPr sz="2300" baseline="24305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5606" y="8470909"/>
            <a:ext cx="48958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500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0097" y="8470909"/>
            <a:ext cx="64452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10</a:t>
            </a:r>
            <a:r>
              <a:rPr sz="2300" spc="5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81415" y="2594365"/>
            <a:ext cx="936247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1" dirty="0" smtClean="0">
                <a:latin typeface="Calibri"/>
                <a:cs typeface="Calibri"/>
              </a:rPr>
              <a:t>A</a:t>
            </a:r>
            <a:r>
              <a:rPr sz="2300" spc="5" dirty="0" smtClean="0">
                <a:latin typeface="Calibri"/>
                <a:cs typeface="Calibri"/>
              </a:rPr>
              <a:t>E</a:t>
            </a:r>
            <a:r>
              <a:rPr sz="2300" spc="-5" dirty="0" smtClean="0">
                <a:latin typeface="Calibri"/>
                <a:cs typeface="Calibri"/>
              </a:rPr>
              <a:t>= </a:t>
            </a:r>
            <a:r>
              <a:rPr sz="2300" spc="-164" dirty="0" err="1" smtClean="0">
                <a:latin typeface="Calibri"/>
                <a:cs typeface="Calibri"/>
              </a:rPr>
              <a:t>Y</a:t>
            </a:r>
            <a:r>
              <a:rPr sz="2300" dirty="0" err="1" smtClean="0">
                <a:latin typeface="Calibri"/>
                <a:cs typeface="Calibri"/>
              </a:rPr>
              <a:t>d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00595" y="4114173"/>
            <a:ext cx="15189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2400" b="1" dirty="0" smtClean="0">
                <a:solidFill>
                  <a:srgbClr val="006FC0"/>
                </a:solidFill>
                <a:cs typeface="Calibri"/>
              </a:rPr>
              <a:t>C</a:t>
            </a:r>
            <a:r>
              <a:rPr lang="es-ES" sz="2400" b="1" spc="-5" dirty="0" smtClean="0">
                <a:solidFill>
                  <a:srgbClr val="006FC0"/>
                </a:solidFill>
                <a:cs typeface="Calibri"/>
              </a:rPr>
              <a:t> </a:t>
            </a:r>
            <a:r>
              <a:rPr lang="es-ES" sz="2400" b="1" dirty="0">
                <a:solidFill>
                  <a:srgbClr val="006FC0"/>
                </a:solidFill>
                <a:cs typeface="Calibri"/>
              </a:rPr>
              <a:t>=</a:t>
            </a:r>
            <a:r>
              <a:rPr lang="es-ES" sz="2400" b="1" spc="-5" dirty="0">
                <a:solidFill>
                  <a:srgbClr val="006FC0"/>
                </a:solidFill>
                <a:cs typeface="Calibri"/>
              </a:rPr>
              <a:t> </a:t>
            </a:r>
            <a:r>
              <a:rPr lang="es-ES" sz="2400" b="1" dirty="0">
                <a:solidFill>
                  <a:srgbClr val="006FC0"/>
                </a:solidFill>
                <a:cs typeface="Calibri"/>
              </a:rPr>
              <a:t>a</a:t>
            </a:r>
            <a:r>
              <a:rPr lang="es-ES" sz="2400" b="1" spc="5" dirty="0">
                <a:solidFill>
                  <a:srgbClr val="006FC0"/>
                </a:solidFill>
                <a:cs typeface="Calibri"/>
              </a:rPr>
              <a:t> </a:t>
            </a:r>
            <a:r>
              <a:rPr lang="es-ES" sz="2400" b="1" dirty="0">
                <a:solidFill>
                  <a:srgbClr val="006FC0"/>
                </a:solidFill>
                <a:cs typeface="Calibri"/>
              </a:rPr>
              <a:t>+ b</a:t>
            </a:r>
            <a:r>
              <a:rPr lang="es-ES" sz="2400" b="1" spc="-30" dirty="0">
                <a:solidFill>
                  <a:srgbClr val="006FC0"/>
                </a:solidFill>
                <a:cs typeface="Calibri"/>
              </a:rPr>
              <a:t> </a:t>
            </a:r>
            <a:r>
              <a:rPr lang="es-ES" sz="2400" b="1" spc="-164" dirty="0">
                <a:solidFill>
                  <a:srgbClr val="006FC0"/>
                </a:solidFill>
                <a:cs typeface="Calibri"/>
              </a:rPr>
              <a:t>Y </a:t>
            </a:r>
            <a:r>
              <a:rPr lang="es-ES" sz="2400" b="1" spc="-164" dirty="0" smtClean="0">
                <a:solidFill>
                  <a:srgbClr val="006FC0"/>
                </a:solidFill>
                <a:cs typeface="Calibri"/>
              </a:rPr>
              <a:t>d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10602" y="4923544"/>
            <a:ext cx="37338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1" dirty="0">
                <a:solidFill>
                  <a:srgbClr val="00AF50"/>
                </a:solidFill>
                <a:latin typeface="Symbol"/>
                <a:cs typeface="Symbol"/>
              </a:rPr>
              <a:t>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093" y="5372680"/>
            <a:ext cx="595502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20" dirty="0">
                <a:solidFill>
                  <a:srgbClr val="00AF50"/>
                </a:solidFill>
                <a:latin typeface="Symbol"/>
                <a:cs typeface="Symbol"/>
              </a:rPr>
              <a:t> </a:t>
            </a:r>
            <a:r>
              <a:rPr sz="2300" spc="-120" dirty="0">
                <a:solidFill>
                  <a:srgbClr val="00AF50"/>
                </a:solidFill>
                <a:latin typeface="Calibri"/>
                <a:cs typeface="Calibri"/>
              </a:rPr>
              <a:t>Y d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4819" y="7219958"/>
            <a:ext cx="732542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20" dirty="0">
                <a:solidFill>
                  <a:srgbClr val="3E3E3E"/>
                </a:solidFill>
                <a:latin typeface="Symbol"/>
                <a:cs typeface="Symbol"/>
              </a:rPr>
              <a:t> </a:t>
            </a:r>
            <a:r>
              <a:rPr sz="2300" spc="-120" dirty="0">
                <a:solidFill>
                  <a:srgbClr val="3E3E3E"/>
                </a:solidFill>
                <a:latin typeface="Calibri"/>
                <a:cs typeface="Calibri"/>
              </a:rPr>
              <a:t>Y d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38236" y="6906268"/>
            <a:ext cx="35115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1" dirty="0">
                <a:solidFill>
                  <a:srgbClr val="3E3E3E"/>
                </a:solidFill>
                <a:latin typeface="Symbol"/>
                <a:cs typeface="Symbol"/>
              </a:rPr>
              <a:t></a:t>
            </a: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05240" y="6501773"/>
            <a:ext cx="16573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9610" y="7071686"/>
            <a:ext cx="49022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500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326" y="6036382"/>
            <a:ext cx="64516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1000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8326" y="4824992"/>
            <a:ext cx="64516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1500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9120" y="3740411"/>
            <a:ext cx="64516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2000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09166" y="2551430"/>
            <a:ext cx="6091428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900" spc="-14" dirty="0" err="1">
                <a:solidFill>
                  <a:srgbClr val="00AF50"/>
                </a:solidFill>
                <a:latin typeface="Constantia"/>
                <a:cs typeface="Constantia"/>
              </a:rPr>
              <a:t>Grafik</a:t>
            </a:r>
            <a:r>
              <a:rPr sz="2900" spc="-14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900" spc="-14" dirty="0" err="1">
                <a:solidFill>
                  <a:srgbClr val="00AF50"/>
                </a:solidFill>
                <a:latin typeface="Constantia"/>
                <a:cs typeface="Constantia"/>
              </a:rPr>
              <a:t>Fungsi</a:t>
            </a:r>
            <a:r>
              <a:rPr sz="2900" spc="-5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900" spc="-11" dirty="0">
                <a:solidFill>
                  <a:srgbClr val="00AF50"/>
                </a:solidFill>
                <a:latin typeface="Constantia"/>
                <a:cs typeface="Constantia"/>
              </a:rPr>
              <a:t>Konsumsi</a:t>
            </a:r>
            <a:r>
              <a:rPr sz="2900" spc="-64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900" spc="-5" dirty="0">
                <a:solidFill>
                  <a:srgbClr val="00AF50"/>
                </a:solidFill>
                <a:latin typeface="Constantia"/>
                <a:cs typeface="Constantia"/>
              </a:rPr>
              <a:t>dan</a:t>
            </a:r>
            <a:r>
              <a:rPr sz="2900" spc="-111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900" spc="-30" dirty="0">
                <a:solidFill>
                  <a:srgbClr val="00AF50"/>
                </a:solidFill>
                <a:latin typeface="Constantia"/>
                <a:cs typeface="Constantia"/>
              </a:rPr>
              <a:t>Tabungan</a:t>
            </a:r>
            <a:endParaRPr sz="2900" dirty="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45040" y="2095501"/>
            <a:ext cx="7383780" cy="471282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24764" rIns="0" bIns="0" rtlCol="0">
            <a:spAutoFit/>
          </a:bodyPr>
          <a:lstStyle/>
          <a:p>
            <a:pPr marL="91439">
              <a:spcBef>
                <a:spcPts val="195"/>
              </a:spcBef>
            </a:pP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Fungsi</a:t>
            </a:r>
            <a:r>
              <a:rPr sz="2900" b="1" spc="-11" dirty="0">
                <a:solidFill>
                  <a:srgbClr val="FFFFFF"/>
                </a:solidFill>
                <a:latin typeface="Calibri"/>
                <a:cs typeface="Calibri"/>
              </a:rPr>
              <a:t> Konsumsi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29800" y="2705102"/>
            <a:ext cx="8166091" cy="1292010"/>
          </a:xfrm>
          <a:prstGeom prst="rect">
            <a:avLst/>
          </a:prstGeom>
        </p:spPr>
        <p:txBody>
          <a:bodyPr vert="horz" wrap="square" lIns="0" tIns="166995" rIns="0" bIns="0" rtlCol="0">
            <a:spAutoFit/>
          </a:bodyPr>
          <a:lstStyle/>
          <a:p>
            <a:pPr marL="469878" indent="-457812">
              <a:spcBef>
                <a:spcPts val="1314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sz="2100" dirty="0">
                <a:latin typeface="Arial" pitchFamily="34" charset="0"/>
                <a:cs typeface="Arial" pitchFamily="34" charset="0"/>
              </a:rPr>
              <a:t>Fungsi</a:t>
            </a:r>
            <a:r>
              <a:rPr sz="21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 err="1">
                <a:latin typeface="Arial" pitchFamily="34" charset="0"/>
                <a:cs typeface="Arial" pitchFamily="34" charset="0"/>
              </a:rPr>
              <a:t>Konsumsi</a:t>
            </a:r>
            <a:r>
              <a:rPr sz="2100" spc="-30" dirty="0">
                <a:latin typeface="Arial" pitchFamily="34" charset="0"/>
                <a:cs typeface="Arial" pitchFamily="34" charset="0"/>
              </a:rPr>
              <a:t>   :  </a:t>
            </a:r>
            <a:r>
              <a:rPr sz="21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1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1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100" b="1" spc="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+ b</a:t>
            </a:r>
            <a:r>
              <a:rPr sz="2100" b="1" spc="-3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d  =  Co + MPC. </a:t>
            </a:r>
            <a:r>
              <a:rPr sz="2100" b="1" spc="-164" dirty="0" err="1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Yd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220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lang="id-ID" sz="2100" b="1" spc="-86" dirty="0">
                <a:cs typeface="Calibri"/>
              </a:rPr>
              <a:t>Yd</a:t>
            </a:r>
            <a:r>
              <a:rPr lang="id-ID" sz="2100" b="1" spc="214" dirty="0">
                <a:cs typeface="Calibri"/>
              </a:rPr>
              <a:t> </a:t>
            </a:r>
            <a:r>
              <a:rPr lang="id-ID" sz="2100" dirty="0">
                <a:latin typeface="Symbol"/>
                <a:cs typeface="Symbol"/>
              </a:rPr>
              <a:t></a:t>
            </a:r>
            <a:r>
              <a:rPr lang="id-ID" sz="2100" spc="139" dirty="0">
                <a:latin typeface="Times New Roman"/>
                <a:cs typeface="Times New Roman"/>
              </a:rPr>
              <a:t> </a:t>
            </a:r>
            <a:r>
              <a:rPr lang="id-ID" sz="2100" dirty="0">
                <a:latin typeface="Wingdings"/>
                <a:cs typeface="Wingdings"/>
              </a:rPr>
              <a:t></a:t>
            </a:r>
            <a:r>
              <a:rPr lang="id-ID" sz="2100" spc="195" dirty="0">
                <a:latin typeface="Times New Roman"/>
                <a:cs typeface="Times New Roman"/>
              </a:rPr>
              <a:t> </a:t>
            </a:r>
            <a:r>
              <a:rPr lang="id-ID" sz="2100" b="1" dirty="0">
                <a:cs typeface="Calibri"/>
              </a:rPr>
              <a:t>C</a:t>
            </a:r>
            <a:r>
              <a:rPr lang="id-ID" sz="2100" b="1" spc="195" dirty="0">
                <a:cs typeface="Calibri"/>
              </a:rPr>
              <a:t> </a:t>
            </a:r>
            <a:r>
              <a:rPr lang="id-ID" sz="2100" dirty="0">
                <a:latin typeface="Symbol"/>
                <a:cs typeface="Symbol"/>
              </a:rPr>
              <a:t></a:t>
            </a:r>
            <a:r>
              <a:rPr lang="id-ID" sz="2100" spc="164" dirty="0">
                <a:latin typeface="Times New Roman"/>
                <a:cs typeface="Times New Roman"/>
              </a:rPr>
              <a:t> </a:t>
            </a:r>
            <a:r>
              <a:rPr sz="2100" spc="-14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sz="2100" spc="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20" dirty="0">
                <a:latin typeface="Arial" pitchFamily="34" charset="0"/>
                <a:cs typeface="Arial" pitchFamily="34" charset="0"/>
              </a:rPr>
              <a:t>kenaikan</a:t>
            </a:r>
            <a:r>
              <a:rPr sz="2100" spc="225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C</a:t>
            </a:r>
            <a:r>
              <a:rPr sz="2100" spc="211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&lt;</a:t>
            </a:r>
            <a:r>
              <a:rPr sz="2100" spc="22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80" dirty="0" err="1">
                <a:latin typeface="Arial" pitchFamily="34" charset="0"/>
                <a:cs typeface="Arial" pitchFamily="34" charset="0"/>
              </a:rPr>
              <a:t>Yd</a:t>
            </a:r>
            <a:r>
              <a:rPr sz="2100" spc="22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 smtClean="0">
                <a:latin typeface="Arial" pitchFamily="34" charset="0"/>
                <a:cs typeface="Arial" pitchFamily="34" charset="0"/>
              </a:rPr>
              <a:t>(</a:t>
            </a:r>
            <a:r>
              <a:rPr sz="2100" spc="-5" dirty="0" err="1" smtClean="0">
                <a:latin typeface="Arial" pitchFamily="34" charset="0"/>
                <a:cs typeface="Arial" pitchFamily="34" charset="0"/>
              </a:rPr>
              <a:t>misal</a:t>
            </a:r>
            <a:r>
              <a:rPr sz="21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sz="2100" spc="20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pendapatan</a:t>
            </a:r>
            <a:r>
              <a:rPr sz="2100" spc="236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20" dirty="0">
                <a:latin typeface="Arial" pitchFamily="34" charset="0"/>
                <a:cs typeface="Arial" pitchFamily="34" charset="0"/>
              </a:rPr>
              <a:t>RT</a:t>
            </a:r>
            <a:r>
              <a:rPr sz="2100" spc="211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naik</a:t>
            </a:r>
            <a:r>
              <a:rPr sz="2100" spc="195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1</a:t>
            </a:r>
            <a:r>
              <a:rPr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sz="2100" spc="-11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sz="21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pengeluaran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konsumsi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RT</a:t>
            </a:r>
            <a:r>
              <a:rPr sz="2100" spc="11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naik</a:t>
            </a:r>
            <a:r>
              <a:rPr sz="21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0.8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100" dirty="0">
                <a:latin typeface="Wingdings"/>
                <a:cs typeface="Wingdings"/>
              </a:rPr>
              <a:t></a:t>
            </a:r>
            <a:r>
              <a:rPr sz="2100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MPC</a:t>
            </a:r>
            <a:r>
              <a:rPr sz="2100" b="1" spc="-5" dirty="0">
                <a:latin typeface="Arial" pitchFamily="34" charset="0"/>
                <a:cs typeface="Arial" pitchFamily="34" charset="0"/>
              </a:rPr>
              <a:t>)</a:t>
            </a:r>
            <a:endParaRPr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29800" y="4152900"/>
            <a:ext cx="8166099" cy="24121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878" marR="5080" indent="-457812" algn="just">
              <a:lnSpc>
                <a:spcPct val="100400"/>
              </a:lnSpc>
              <a:spcBef>
                <a:spcPts val="89"/>
              </a:spcBef>
              <a:buFont typeface="Wingdings"/>
              <a:buChar char=""/>
              <a:tabLst>
                <a:tab pos="470512" algn="l"/>
              </a:tabLst>
            </a:pPr>
            <a:r>
              <a:rPr sz="2100" spc="-5" dirty="0">
                <a:latin typeface="Arial" pitchFamily="34" charset="0"/>
                <a:cs typeface="Arial" pitchFamily="34" charset="0"/>
              </a:rPr>
              <a:t>Titik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1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merupakan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tingkat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impas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dari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pendapatan,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dimana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disposable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income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dari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pendapatan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RT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seluruhnya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digunakan </a:t>
            </a:r>
            <a:r>
              <a:rPr sz="2100" spc="-48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untuk</a:t>
            </a:r>
            <a:r>
              <a:rPr sz="21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4" dirty="0" err="1">
                <a:latin typeface="Arial" pitchFamily="34" charset="0"/>
                <a:cs typeface="Arial" pitchFamily="34" charset="0"/>
              </a:rPr>
              <a:t>konsumsi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100" dirty="0">
                <a:latin typeface="Wingdings"/>
                <a:cs typeface="Wingdings"/>
              </a:rPr>
              <a:t></a:t>
            </a:r>
            <a:r>
              <a:rPr sz="2100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APC</a:t>
            </a:r>
            <a:r>
              <a:rPr sz="2100" b="1" spc="-2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100" b="1" spc="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1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200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sz="2100" spc="-5" dirty="0">
                <a:latin typeface="Arial" pitchFamily="34" charset="0"/>
                <a:cs typeface="Arial" pitchFamily="34" charset="0"/>
              </a:rPr>
              <a:t>Dibawah</a:t>
            </a:r>
            <a:r>
              <a:rPr sz="21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 err="1">
                <a:latin typeface="Arial" pitchFamily="34" charset="0"/>
                <a:cs typeface="Arial" pitchFamily="34" charset="0"/>
              </a:rPr>
              <a:t>titik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sz="2100" spc="-5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1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C</a:t>
            </a:r>
            <a:r>
              <a:rPr sz="2100" spc="11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&gt; </a:t>
            </a:r>
            <a:r>
              <a:rPr sz="2100" spc="-70" dirty="0">
                <a:latin typeface="Arial" pitchFamily="34" charset="0"/>
                <a:cs typeface="Arial" pitchFamily="34" charset="0"/>
              </a:rPr>
              <a:t>Yd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(pinjam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 atau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ambil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tabungan)</a:t>
            </a:r>
            <a:r>
              <a:rPr sz="2100" spc="-55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100" dirty="0">
                <a:latin typeface="Wingdings"/>
                <a:cs typeface="Wingdings"/>
              </a:rPr>
              <a:t></a:t>
            </a:r>
            <a:r>
              <a:rPr sz="2100" spc="-6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APC &gt; 1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200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sz="2100" spc="-11" dirty="0">
                <a:latin typeface="Arial" pitchFamily="34" charset="0"/>
                <a:cs typeface="Arial" pitchFamily="34" charset="0"/>
              </a:rPr>
              <a:t>Diatas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 err="1">
                <a:latin typeface="Arial" pitchFamily="34" charset="0"/>
                <a:cs typeface="Arial" pitchFamily="34" charset="0"/>
              </a:rPr>
              <a:t>titik</a:t>
            </a:r>
            <a:r>
              <a:rPr sz="2100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sz="2100" spc="-5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100" spc="1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C</a:t>
            </a:r>
            <a:r>
              <a:rPr sz="2100" spc="5" dirty="0">
                <a:latin typeface="Arial" pitchFamily="34" charset="0"/>
                <a:cs typeface="Arial" pitchFamily="34" charset="0"/>
              </a:rPr>
              <a:t> </a:t>
            </a:r>
            <a:r>
              <a:rPr sz="2100" dirty="0">
                <a:latin typeface="Arial" pitchFamily="34" charset="0"/>
                <a:cs typeface="Arial" pitchFamily="34" charset="0"/>
              </a:rPr>
              <a:t>&lt; </a:t>
            </a:r>
            <a:r>
              <a:rPr sz="2100" spc="-70" dirty="0">
                <a:latin typeface="Arial" pitchFamily="34" charset="0"/>
                <a:cs typeface="Arial" pitchFamily="34" charset="0"/>
              </a:rPr>
              <a:t>Yd</a:t>
            </a:r>
            <a:r>
              <a:rPr sz="2100" spc="55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(ditabung)</a:t>
            </a:r>
            <a:r>
              <a:rPr sz="2100" spc="-7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100" dirty="0">
                <a:latin typeface="Wingdings"/>
                <a:cs typeface="Wingdings"/>
              </a:rPr>
              <a:t></a:t>
            </a:r>
            <a:r>
              <a:rPr sz="2100" spc="-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APC</a:t>
            </a:r>
            <a:r>
              <a:rPr sz="2100" b="1" spc="-2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sz="2100" b="1" spc="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1</a:t>
            </a:r>
            <a:endParaRPr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180"/>
              </a:spcBef>
              <a:buFont typeface="Wingdings"/>
              <a:buChar char=""/>
              <a:tabLst>
                <a:tab pos="469878" algn="l"/>
                <a:tab pos="470512" algn="l"/>
              </a:tabLst>
            </a:pPr>
            <a:r>
              <a:rPr sz="2100" spc="-11" dirty="0">
                <a:latin typeface="Arial" pitchFamily="34" charset="0"/>
                <a:cs typeface="Arial" pitchFamily="34" charset="0"/>
              </a:rPr>
              <a:t>Pada</a:t>
            </a:r>
            <a:r>
              <a:rPr sz="2100" spc="-39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setiap</a:t>
            </a:r>
            <a:r>
              <a:rPr sz="2100" spc="-1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tingkatan</a:t>
            </a:r>
            <a:r>
              <a:rPr sz="21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pendapatan</a:t>
            </a:r>
            <a:r>
              <a:rPr sz="2100" spc="-64" dirty="0">
                <a:latin typeface="Arial" pitchFamily="34" charset="0"/>
                <a:cs typeface="Arial" pitchFamily="34" charset="0"/>
              </a:rPr>
              <a:t> </a:t>
            </a:r>
            <a:r>
              <a:rPr sz="2100" spc="-11" dirty="0">
                <a:latin typeface="Arial" pitchFamily="34" charset="0"/>
                <a:cs typeface="Arial" pitchFamily="34" charset="0"/>
              </a:rPr>
              <a:t>akan </a:t>
            </a:r>
            <a:r>
              <a:rPr sz="2100" spc="-5" dirty="0">
                <a:latin typeface="Arial" pitchFamily="34" charset="0"/>
                <a:cs typeface="Arial" pitchFamily="34" charset="0"/>
              </a:rPr>
              <a:t>berlaku</a:t>
            </a:r>
            <a:r>
              <a:rPr sz="2100" spc="-36" dirty="0">
                <a:latin typeface="Arial" pitchFamily="34" charset="0"/>
                <a:cs typeface="Arial" pitchFamily="34" charset="0"/>
              </a:rPr>
              <a:t> </a:t>
            </a:r>
            <a:r>
              <a:rPr sz="2100" b="1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100" b="1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z="21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sz="2100" b="1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MPC </a:t>
            </a:r>
            <a:r>
              <a:rPr sz="21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&lt; 1</a:t>
            </a:r>
            <a:r>
              <a:rPr sz="2100" b="1" dirty="0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22307" y="6856739"/>
            <a:ext cx="17907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10200" y="8414027"/>
            <a:ext cx="3909324" cy="934229"/>
          </a:xfrm>
          <a:prstGeom prst="rect">
            <a:avLst/>
          </a:prstGeom>
        </p:spPr>
        <p:txBody>
          <a:bodyPr vert="horz" wrap="square" lIns="0" tIns="69214" rIns="0" bIns="0" rtlCol="0">
            <a:spAutoFit/>
          </a:bodyPr>
          <a:lstStyle/>
          <a:p>
            <a:pPr marL="236843">
              <a:spcBef>
                <a:spcPts val="545"/>
              </a:spcBef>
              <a:tabLst>
                <a:tab pos="1809664" algn="l"/>
              </a:tabLst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1500	2000</a:t>
            </a:r>
            <a:endParaRPr sz="2300" dirty="0">
              <a:latin typeface="Calibri"/>
              <a:cs typeface="Calibri"/>
            </a:endParaRPr>
          </a:p>
          <a:p>
            <a:pPr marL="12700">
              <a:spcBef>
                <a:spcPts val="525"/>
              </a:spcBef>
            </a:pPr>
            <a:r>
              <a:rPr sz="2900" i="1" spc="-5" dirty="0">
                <a:solidFill>
                  <a:srgbClr val="30859C"/>
                </a:solidFill>
                <a:latin typeface="Constantia"/>
                <a:cs typeface="Constantia"/>
              </a:rPr>
              <a:t>Disposable</a:t>
            </a:r>
            <a:r>
              <a:rPr sz="2900" i="1" spc="-30" dirty="0">
                <a:solidFill>
                  <a:srgbClr val="30859C"/>
                </a:solidFill>
                <a:latin typeface="Constantia"/>
                <a:cs typeface="Constantia"/>
              </a:rPr>
              <a:t> </a:t>
            </a:r>
            <a:r>
              <a:rPr sz="2900" i="1" spc="-11" dirty="0">
                <a:solidFill>
                  <a:srgbClr val="30859C"/>
                </a:solidFill>
                <a:latin typeface="Constantia"/>
                <a:cs typeface="Constantia"/>
              </a:rPr>
              <a:t>income</a:t>
            </a:r>
            <a:r>
              <a:rPr sz="2900" i="1" spc="-30" dirty="0">
                <a:solidFill>
                  <a:srgbClr val="30859C"/>
                </a:solidFill>
                <a:latin typeface="Constantia"/>
                <a:cs typeface="Constantia"/>
              </a:rPr>
              <a:t> </a:t>
            </a:r>
            <a:r>
              <a:rPr sz="2900" i="1" spc="-61" dirty="0">
                <a:solidFill>
                  <a:srgbClr val="30859C"/>
                </a:solidFill>
                <a:latin typeface="Constantia"/>
                <a:cs typeface="Constantia"/>
              </a:rPr>
              <a:t>(Yd)</a:t>
            </a:r>
            <a:endParaRPr sz="2900" dirty="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45040" y="6896100"/>
            <a:ext cx="7383780" cy="471924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1439">
              <a:spcBef>
                <a:spcPts val="200"/>
              </a:spcBef>
            </a:pP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Fungsi</a:t>
            </a:r>
            <a:r>
              <a:rPr sz="29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39" dirty="0">
                <a:solidFill>
                  <a:srgbClr val="FFFFFF"/>
                </a:solidFill>
                <a:latin typeface="Calibri"/>
                <a:cs typeface="Calibri"/>
              </a:rPr>
              <a:t>Tabungan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29800" y="7581900"/>
            <a:ext cx="7472459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878" indent="-457812">
              <a:spcBef>
                <a:spcPts val="100"/>
              </a:spcBef>
              <a:buFont typeface="Wingdings"/>
              <a:buChar char=""/>
              <a:tabLst>
                <a:tab pos="469878" algn="l"/>
                <a:tab pos="470512" algn="l"/>
                <a:tab pos="1577264" algn="l"/>
                <a:tab pos="2981815" algn="l"/>
                <a:tab pos="3413596" algn="l"/>
                <a:tab pos="4129838" algn="l"/>
                <a:tab pos="4943239" algn="l"/>
                <a:tab pos="5560427" algn="l"/>
              </a:tabLst>
            </a:pPr>
            <a:r>
              <a:rPr lang="es-ES" sz="21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s-ES" sz="2100" spc="-3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100" spc="-11" dirty="0" smtClean="0">
                <a:latin typeface="Arial" pitchFamily="34" charset="0"/>
                <a:cs typeface="Arial" pitchFamily="34" charset="0"/>
              </a:rPr>
              <a:t>Tabungan</a:t>
            </a:r>
            <a:r>
              <a:rPr lang="es-ES" sz="2100" spc="-3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100" spc="-30" dirty="0">
                <a:latin typeface="Arial" pitchFamily="34" charset="0"/>
                <a:cs typeface="Arial" pitchFamily="34" charset="0"/>
              </a:rPr>
              <a:t>:  </a:t>
            </a:r>
            <a:r>
              <a:rPr lang="id-ID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ES" sz="2100" b="1" spc="-5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id-ID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ES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2100" b="1" spc="5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id-ID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(1-</a:t>
            </a:r>
            <a:r>
              <a:rPr lang="es-ES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d-ID" sz="2100" b="1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ES" sz="2100" b="1" spc="-30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d-ID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id-ID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- Co </a:t>
            </a:r>
            <a:r>
              <a:rPr lang="id-ID"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id-ID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MPS. Yd</a:t>
            </a:r>
          </a:p>
          <a:p>
            <a:pPr marL="12066">
              <a:spcBef>
                <a:spcPts val="100"/>
              </a:spcBef>
              <a:spcAft>
                <a:spcPts val="600"/>
              </a:spcAft>
              <a:tabLst>
                <a:tab pos="469878" algn="l"/>
                <a:tab pos="470512" algn="l"/>
                <a:tab pos="1577264" algn="l"/>
                <a:tab pos="2981815" algn="l"/>
                <a:tab pos="3413596" algn="l"/>
                <a:tab pos="4129838" algn="l"/>
                <a:tab pos="4943239" algn="l"/>
                <a:tab pos="5560427" algn="l"/>
              </a:tabLst>
            </a:pPr>
            <a:r>
              <a:rPr lang="id-ID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=  So </a:t>
            </a:r>
            <a:r>
              <a:rPr lang="id-ID"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id-ID" sz="2100" b="1" spc="-164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MPS. </a:t>
            </a:r>
            <a:r>
              <a:rPr lang="id-ID" sz="2100" b="1" spc="-164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Yd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marL="469878" indent="-457812">
              <a:spcBef>
                <a:spcPts val="100"/>
              </a:spcBef>
              <a:buFont typeface="Wingdings"/>
              <a:buChar char=""/>
              <a:tabLst>
                <a:tab pos="469878" algn="l"/>
                <a:tab pos="470512" algn="l"/>
                <a:tab pos="1577264" algn="l"/>
                <a:tab pos="2981815" algn="l"/>
                <a:tab pos="3413596" algn="l"/>
                <a:tab pos="4129838" algn="l"/>
                <a:tab pos="4943239" algn="l"/>
                <a:tab pos="5560427" algn="l"/>
              </a:tabLst>
            </a:pPr>
            <a:r>
              <a:rPr sz="2100" spc="-36" dirty="0" smtClean="0">
                <a:latin typeface="Calibri"/>
                <a:cs typeface="Calibri"/>
              </a:rPr>
              <a:t>A</a:t>
            </a:r>
            <a:r>
              <a:rPr sz="2100" spc="-14" dirty="0" smtClean="0">
                <a:latin typeface="Calibri"/>
                <a:cs typeface="Calibri"/>
              </a:rPr>
              <a:t>v</a:t>
            </a:r>
            <a:r>
              <a:rPr sz="2100" dirty="0" smtClean="0">
                <a:latin typeface="Calibri"/>
                <a:cs typeface="Calibri"/>
              </a:rPr>
              <a:t>e</a:t>
            </a:r>
            <a:r>
              <a:rPr sz="2100" spc="-64" dirty="0" smtClean="0">
                <a:latin typeface="Calibri"/>
                <a:cs typeface="Calibri"/>
              </a:rPr>
              <a:t>r</a:t>
            </a:r>
            <a:r>
              <a:rPr sz="2100" dirty="0" smtClean="0">
                <a:latin typeface="Calibri"/>
                <a:cs typeface="Calibri"/>
              </a:rPr>
              <a:t>a</a:t>
            </a:r>
            <a:r>
              <a:rPr sz="2100" spc="-14" dirty="0" smtClean="0">
                <a:latin typeface="Calibri"/>
                <a:cs typeface="Calibri"/>
              </a:rPr>
              <a:t>g</a:t>
            </a:r>
            <a:r>
              <a:rPr sz="2100" dirty="0" smtClean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	P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op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nsit</a:t>
            </a:r>
            <a:r>
              <a:rPr sz="2100" dirty="0">
                <a:latin typeface="Calibri"/>
                <a:cs typeface="Calibri"/>
              </a:rPr>
              <a:t>y	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5" dirty="0">
                <a:latin typeface="Calibri"/>
                <a:cs typeface="Calibri"/>
              </a:rPr>
              <a:t>S</a:t>
            </a:r>
            <a:r>
              <a:rPr sz="2100" spc="-36" dirty="0">
                <a:latin typeface="Calibri"/>
                <a:cs typeface="Calibri"/>
              </a:rPr>
              <a:t>a</a:t>
            </a:r>
            <a:r>
              <a:rPr sz="2100" spc="-14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1" dirty="0">
                <a:latin typeface="Calibri"/>
                <a:cs typeface="Calibri"/>
              </a:rPr>
              <a:t>(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b="1" spc="5" dirty="0">
                <a:solidFill>
                  <a:srgbClr val="FF0000"/>
                </a:solidFill>
                <a:latin typeface="Calibri"/>
                <a:cs typeface="Calibri"/>
              </a:rPr>
              <a:t>PS</a:t>
            </a:r>
            <a:r>
              <a:rPr sz="2100" dirty="0">
                <a:latin typeface="Calibri"/>
                <a:cs typeface="Calibri"/>
              </a:rPr>
              <a:t>)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1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n	Ma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gin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l</a:t>
            </a:r>
          </a:p>
          <a:p>
            <a:pPr marL="469878"/>
            <a:r>
              <a:rPr sz="2100" spc="-11" dirty="0">
                <a:latin typeface="Calibri"/>
                <a:cs typeface="Calibri"/>
              </a:rPr>
              <a:t>Propensity</a:t>
            </a:r>
            <a:r>
              <a:rPr sz="2100" spc="-14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-14" dirty="0">
                <a:latin typeface="Calibri"/>
                <a:cs typeface="Calibri"/>
              </a:rPr>
              <a:t>Save </a:t>
            </a:r>
            <a:r>
              <a:rPr sz="2100" spc="-5" dirty="0">
                <a:latin typeface="Calibri"/>
                <a:cs typeface="Calibri"/>
              </a:rPr>
              <a:t>(</a:t>
            </a:r>
            <a:r>
              <a:rPr sz="2100" b="1" spc="-5" dirty="0">
                <a:solidFill>
                  <a:srgbClr val="00AF50"/>
                </a:solidFill>
                <a:latin typeface="Calibri"/>
                <a:cs typeface="Calibri"/>
              </a:rPr>
              <a:t>MPS</a:t>
            </a:r>
            <a:r>
              <a:rPr sz="2100" spc="-5" dirty="0"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446130" y="9513655"/>
            <a:ext cx="391160" cy="20321"/>
          </a:xfrm>
          <a:custGeom>
            <a:avLst/>
            <a:gdLst/>
            <a:ahLst/>
            <a:cxnLst/>
            <a:rect l="l" t="t" r="r" b="b"/>
            <a:pathLst>
              <a:path w="391159" h="20320">
                <a:moveTo>
                  <a:pt x="391160" y="0"/>
                </a:moveTo>
                <a:lnTo>
                  <a:pt x="0" y="0"/>
                </a:lnTo>
                <a:lnTo>
                  <a:pt x="0" y="20320"/>
                </a:lnTo>
                <a:lnTo>
                  <a:pt x="391160" y="20320"/>
                </a:lnTo>
                <a:lnTo>
                  <a:pt x="3911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429240" y="9063990"/>
            <a:ext cx="144589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6519" algn="r">
              <a:lnSpc>
                <a:spcPts val="2350"/>
              </a:lnSpc>
              <a:spcBef>
                <a:spcPts val="100"/>
              </a:spcBef>
            </a:pPr>
            <a:r>
              <a:rPr sz="2300" dirty="0">
                <a:solidFill>
                  <a:srgbClr val="FF0000"/>
                </a:solidFill>
                <a:latin typeface="Cambria Math"/>
                <a:cs typeface="Cambria Math"/>
              </a:rPr>
              <a:t>𝑺</a:t>
            </a:r>
            <a:endParaRPr sz="2300" dirty="0">
              <a:latin typeface="Cambria Math"/>
              <a:cs typeface="Cambria Math"/>
            </a:endParaRPr>
          </a:p>
          <a:p>
            <a:pPr marL="38100">
              <a:lnSpc>
                <a:spcPts val="2350"/>
              </a:lnSpc>
            </a:pPr>
            <a:r>
              <a:rPr sz="23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𝑨𝑷𝑺</a:t>
            </a:r>
            <a:r>
              <a:rPr sz="2300" spc="10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spc="8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7" baseline="-3703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𝒀𝒅</a:t>
            </a:r>
            <a:endParaRPr sz="3600" baseline="-3703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212568" y="9458180"/>
            <a:ext cx="571500" cy="20321"/>
          </a:xfrm>
          <a:custGeom>
            <a:avLst/>
            <a:gdLst/>
            <a:ahLst/>
            <a:cxnLst/>
            <a:rect l="l" t="t" r="r" b="b"/>
            <a:pathLst>
              <a:path w="571500" h="20320">
                <a:moveTo>
                  <a:pt x="571500" y="0"/>
                </a:moveTo>
                <a:lnTo>
                  <a:pt x="0" y="0"/>
                </a:lnTo>
                <a:lnTo>
                  <a:pt x="0" y="20319"/>
                </a:lnTo>
                <a:lnTo>
                  <a:pt x="571500" y="20319"/>
                </a:lnTo>
                <a:lnTo>
                  <a:pt x="5715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145136" y="9008111"/>
            <a:ext cx="1651636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8505">
              <a:lnSpc>
                <a:spcPts val="2350"/>
              </a:lnSpc>
              <a:spcBef>
                <a:spcPts val="100"/>
              </a:spcBef>
            </a:pPr>
            <a:r>
              <a:rPr sz="2300" spc="-11" dirty="0">
                <a:solidFill>
                  <a:srgbClr val="00AF50"/>
                </a:solidFill>
                <a:latin typeface="Cambria Math"/>
                <a:cs typeface="Cambria Math"/>
              </a:rPr>
              <a:t>∆𝑺</a:t>
            </a:r>
            <a:endParaRPr sz="2300">
              <a:latin typeface="Cambria Math"/>
              <a:cs typeface="Cambria Math"/>
            </a:endParaRPr>
          </a:p>
          <a:p>
            <a:pPr marL="12700">
              <a:lnSpc>
                <a:spcPts val="1711"/>
              </a:lnSpc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𝑴𝑷𝑺</a:t>
            </a:r>
            <a:r>
              <a:rPr sz="2300" spc="80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2300">
              <a:latin typeface="Cambria Math"/>
              <a:cs typeface="Cambria Math"/>
            </a:endParaRPr>
          </a:p>
          <a:p>
            <a:pPr marL="1069286">
              <a:lnSpc>
                <a:spcPts val="2239"/>
              </a:lnSpc>
            </a:pPr>
            <a:r>
              <a:rPr sz="2300" spc="-14" dirty="0">
                <a:solidFill>
                  <a:srgbClr val="00AF50"/>
                </a:solidFill>
                <a:latin typeface="Cambria Math"/>
                <a:cs typeface="Cambria Math"/>
              </a:rPr>
              <a:t>∆</a:t>
            </a: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𝒀𝒅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4922" y="9486900"/>
            <a:ext cx="5326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850" indent="-489850">
              <a:lnSpc>
                <a:spcPct val="80000"/>
              </a:lnSpc>
              <a:defRPr/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Y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Tx</a:t>
            </a:r>
            <a:r>
              <a:rPr lang="id-ID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 asumsi Tx= 0 dan Tr = 0</a:t>
            </a:r>
            <a:endParaRPr lang="id-ID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4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30920" y="2674620"/>
            <a:ext cx="8704580" cy="553998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65092">
              <a:spcBef>
                <a:spcPts val="839"/>
              </a:spcBef>
            </a:pPr>
            <a:r>
              <a:rPr sz="2900" b="1" spc="-11" dirty="0">
                <a:solidFill>
                  <a:srgbClr val="FFFFFF"/>
                </a:solidFill>
                <a:latin typeface="Calibri"/>
                <a:cs typeface="Calibri"/>
              </a:rPr>
              <a:t>Konsumsi</a:t>
            </a:r>
            <a:r>
              <a:rPr sz="2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11" dirty="0">
                <a:solidFill>
                  <a:srgbClr val="FFFFFF"/>
                </a:solidFill>
                <a:latin typeface="Calibri"/>
                <a:cs typeface="Calibri"/>
              </a:rPr>
              <a:t>sebagai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Fungsi </a:t>
            </a:r>
            <a:r>
              <a:rPr sz="2900" b="1" spc="-11" dirty="0">
                <a:solidFill>
                  <a:srgbClr val="FFFFFF"/>
                </a:solidFill>
                <a:latin typeface="Calibri"/>
                <a:cs typeface="Calibri"/>
              </a:rPr>
              <a:t>Pendapatan 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Nasional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5696" y="3628018"/>
            <a:ext cx="8639803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sebagai</a:t>
            </a:r>
            <a:r>
              <a:rPr sz="2300" spc="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sz="2300" spc="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sz="2300" spc="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dinyatakan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:</a:t>
            </a:r>
            <a:endParaRPr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5689" y="3992951"/>
            <a:ext cx="9136485" cy="5334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60" marR="5080" indent="-515594" algn="just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528294" algn="l"/>
              </a:tabLst>
            </a:pP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Hubungan </a:t>
            </a:r>
            <a:r>
              <a:rPr sz="23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antara </a:t>
            </a:r>
            <a:r>
              <a:rPr sz="2300" spc="-89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sz="2300" spc="-86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dengan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dapat 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didekati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dengan anggapan 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bahwa proporsi </a:t>
            </a:r>
            <a:r>
              <a:rPr sz="2300" spc="-86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Yd 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terhadap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adalah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tetap </a:t>
            </a:r>
            <a:r>
              <a:rPr sz="23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atau </a:t>
            </a:r>
            <a:r>
              <a:rPr sz="2300" b="1" spc="-9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Yd </a:t>
            </a:r>
            <a:r>
              <a:rPr sz="23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3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dimana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sz="2300" spc="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proporsi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2300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sz="2300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menjadi </a:t>
            </a:r>
            <a:r>
              <a:rPr sz="2300" spc="-6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Yd.</a:t>
            </a:r>
            <a:endParaRPr sz="2300" dirty="0">
              <a:latin typeface="Arial" pitchFamily="34" charset="0"/>
              <a:cs typeface="Arial" pitchFamily="34" charset="0"/>
            </a:endParaRPr>
          </a:p>
          <a:p>
            <a:pPr marL="520678" algn="just">
              <a:spcBef>
                <a:spcPts val="1445"/>
              </a:spcBef>
            </a:pP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300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300" spc="-2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spc="-14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300" spc="-2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17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Yd</a:t>
            </a:r>
            <a:endParaRPr sz="2300" dirty="0">
              <a:latin typeface="Arial" pitchFamily="34" charset="0"/>
              <a:cs typeface="Arial" pitchFamily="34" charset="0"/>
            </a:endParaRPr>
          </a:p>
          <a:p>
            <a:pPr marL="520678">
              <a:spcBef>
                <a:spcPts val="1439"/>
              </a:spcBef>
            </a:pP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b="1" spc="-14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300" b="1" spc="-2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b="1" spc="-2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300" b="1" spc="-2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mY</a:t>
            </a:r>
            <a:endParaRPr sz="2300" dirty="0">
              <a:latin typeface="Arial" pitchFamily="34" charset="0"/>
              <a:cs typeface="Arial" pitchFamily="34" charset="0"/>
            </a:endParaRPr>
          </a:p>
          <a:p>
            <a:pPr marL="469878" marR="5708374" indent="-457178">
              <a:lnSpc>
                <a:spcPct val="150000"/>
              </a:lnSpc>
              <a:buClr>
                <a:srgbClr val="3E3E3E"/>
              </a:buClr>
              <a:buFont typeface="Calibri"/>
              <a:buAutoNum type="arabicPeriod" startAt="2"/>
              <a:tabLst>
                <a:tab pos="527660" algn="l"/>
                <a:tab pos="528294" algn="l"/>
              </a:tabLst>
            </a:pP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sz="2300" spc="-5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86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sz="2300" spc="5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75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sz="2300" spc="-1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300" spc="-11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39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Tx</a:t>
            </a:r>
            <a:r>
              <a:rPr sz="2300" spc="-39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sz="2300" spc="-39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300" spc="-14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aka</a:t>
            </a:r>
            <a:r>
              <a:rPr sz="2300" spc="-14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;</a:t>
            </a:r>
            <a:endParaRPr sz="2300" dirty="0" smtClean="0">
              <a:latin typeface="Arial" pitchFamily="34" charset="0"/>
              <a:cs typeface="Arial" pitchFamily="34" charset="0"/>
            </a:endParaRPr>
          </a:p>
          <a:p>
            <a:pPr marL="588617">
              <a:spcBef>
                <a:spcPts val="1445"/>
              </a:spcBef>
            </a:pP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300" spc="-14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spc="-11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300" spc="-2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spc="-11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5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b(Y</a:t>
            </a:r>
            <a:r>
              <a:rPr sz="2300" spc="-14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spc="-11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75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sz="2300" spc="-14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300" spc="-11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spc="-39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Tx</a:t>
            </a:r>
            <a:r>
              <a:rPr sz="2300" spc="-39" dirty="0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)</a:t>
            </a:r>
            <a:endParaRPr sz="2300" dirty="0" smtClean="0">
              <a:latin typeface="Arial" pitchFamily="34" charset="0"/>
              <a:cs typeface="Arial" pitchFamily="34" charset="0"/>
            </a:endParaRPr>
          </a:p>
          <a:p>
            <a:pPr marL="588617">
              <a:spcBef>
                <a:spcPts val="1439"/>
              </a:spcBef>
            </a:pPr>
            <a:r>
              <a:rPr sz="2300" spc="-20" dirty="0" err="1" smtClean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atau</a:t>
            </a:r>
            <a:endParaRPr sz="2300" dirty="0">
              <a:latin typeface="Arial" pitchFamily="34" charset="0"/>
              <a:cs typeface="Arial" pitchFamily="34" charset="0"/>
            </a:endParaRPr>
          </a:p>
          <a:p>
            <a:pPr marL="588617">
              <a:spcBef>
                <a:spcPts val="1439"/>
              </a:spcBef>
            </a:pP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300" b="1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300" b="1" spc="-2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300" b="1" spc="-2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50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bTr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300" b="1" spc="-11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36" dirty="0">
                <a:solidFill>
                  <a:srgbClr val="00AF50"/>
                </a:solidFill>
                <a:latin typeface="Arial" pitchFamily="34" charset="0"/>
                <a:cs typeface="Arial" pitchFamily="34" charset="0"/>
              </a:rPr>
              <a:t>bTx</a:t>
            </a:r>
            <a:endParaRPr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41911" y="387415"/>
            <a:ext cx="10850490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00"/>
              </a:lnSpc>
              <a:spcBef>
                <a:spcPts val="100"/>
              </a:spcBef>
            </a:pPr>
            <a:r>
              <a:rPr spc="-14" dirty="0">
                <a:solidFill>
                  <a:srgbClr val="3E3E3E"/>
                </a:solidFill>
              </a:rPr>
              <a:t>Konsumsi</a:t>
            </a:r>
            <a:r>
              <a:rPr spc="-30" dirty="0">
                <a:solidFill>
                  <a:srgbClr val="3E3E3E"/>
                </a:solidFill>
              </a:rPr>
              <a:t> </a:t>
            </a:r>
            <a:r>
              <a:rPr spc="-11" dirty="0">
                <a:solidFill>
                  <a:srgbClr val="FF0000"/>
                </a:solidFill>
              </a:rPr>
              <a:t>vs</a:t>
            </a:r>
            <a:r>
              <a:rPr spc="-39" dirty="0">
                <a:solidFill>
                  <a:srgbClr val="FF0000"/>
                </a:solidFill>
              </a:rPr>
              <a:t> </a:t>
            </a:r>
            <a:r>
              <a:rPr spc="-75" dirty="0"/>
              <a:t>Tabungan</a:t>
            </a:r>
          </a:p>
          <a:p>
            <a:pPr marL="12700">
              <a:lnSpc>
                <a:spcPts val="3061"/>
              </a:lnSpc>
            </a:pPr>
            <a:r>
              <a:rPr sz="2900" spc="-95" dirty="0">
                <a:solidFill>
                  <a:srgbClr val="929292"/>
                </a:solidFill>
              </a:rPr>
              <a:t>Yd</a:t>
            </a:r>
            <a:r>
              <a:rPr sz="2900" spc="-14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=</a:t>
            </a:r>
            <a:r>
              <a:rPr sz="2900" spc="-11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C</a:t>
            </a:r>
            <a:r>
              <a:rPr sz="2900" spc="-20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+</a:t>
            </a:r>
            <a:r>
              <a:rPr sz="2900" spc="-11" dirty="0">
                <a:solidFill>
                  <a:srgbClr val="929292"/>
                </a:solidFill>
              </a:rPr>
              <a:t> </a:t>
            </a:r>
            <a:r>
              <a:rPr sz="2900" dirty="0">
                <a:solidFill>
                  <a:srgbClr val="929292"/>
                </a:solidFill>
              </a:rPr>
              <a:t>S</a:t>
            </a:r>
            <a:endParaRPr sz="2900" dirty="0"/>
          </a:p>
        </p:txBody>
      </p:sp>
      <p:sp>
        <p:nvSpPr>
          <p:cNvPr id="13" name="object 13"/>
          <p:cNvSpPr txBox="1"/>
          <p:nvPr/>
        </p:nvSpPr>
        <p:spPr>
          <a:xfrm>
            <a:off x="952500" y="2659385"/>
            <a:ext cx="6764020" cy="564892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117469" rIns="0" bIns="0" rtlCol="0">
            <a:spAutoFit/>
          </a:bodyPr>
          <a:lstStyle/>
          <a:p>
            <a:pPr marL="161917">
              <a:spcBef>
                <a:spcPts val="925"/>
              </a:spcBef>
            </a:pP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Fungsi</a:t>
            </a: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39" dirty="0">
                <a:solidFill>
                  <a:srgbClr val="FFFFFF"/>
                </a:solidFill>
                <a:latin typeface="Calibri"/>
                <a:cs typeface="Calibri"/>
              </a:rPr>
              <a:t>Tabungan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7451" y="5322063"/>
            <a:ext cx="2457062" cy="130638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700" marR="5080" indent="33655">
              <a:lnSpc>
                <a:spcPct val="145300"/>
              </a:lnSpc>
              <a:spcBef>
                <a:spcPts val="95"/>
              </a:spcBef>
            </a:pPr>
            <a:r>
              <a:rPr sz="2900" spc="-95" dirty="0">
                <a:solidFill>
                  <a:srgbClr val="3E3E3E"/>
                </a:solidFill>
                <a:latin typeface="Calibri"/>
                <a:cs typeface="Calibri"/>
              </a:rPr>
              <a:t>Yd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 –</a:t>
            </a:r>
            <a:r>
              <a:rPr sz="29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spc="-64" dirty="0">
                <a:solidFill>
                  <a:srgbClr val="3E3E3E"/>
                </a:solidFill>
                <a:latin typeface="Calibri"/>
                <a:cs typeface="Calibri"/>
              </a:rPr>
              <a:t>bYd</a:t>
            </a:r>
            <a:r>
              <a:rPr sz="2900" spc="-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=</a:t>
            </a:r>
            <a:r>
              <a:rPr sz="29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9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+</a:t>
            </a:r>
            <a:r>
              <a:rPr sz="29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S </a:t>
            </a:r>
            <a:r>
              <a:rPr sz="29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3E3E3E"/>
                </a:solidFill>
                <a:latin typeface="Calibri"/>
                <a:cs typeface="Calibri"/>
              </a:rPr>
              <a:t>(1</a:t>
            </a:r>
            <a:r>
              <a:rPr sz="29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29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3E3E3E"/>
                </a:solidFill>
                <a:latin typeface="Calibri"/>
                <a:cs typeface="Calibri"/>
              </a:rPr>
              <a:t>b)Yd</a:t>
            </a:r>
            <a:r>
              <a:rPr sz="29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=</a:t>
            </a:r>
            <a:r>
              <a:rPr sz="29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9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+</a:t>
            </a:r>
            <a:r>
              <a:rPr sz="2900" spc="-1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7340" y="3333629"/>
            <a:ext cx="2281556" cy="1285598"/>
          </a:xfrm>
          <a:prstGeom prst="rect">
            <a:avLst/>
          </a:prstGeom>
        </p:spPr>
        <p:txBody>
          <a:bodyPr vert="horz" wrap="square" lIns="0" tIns="198745" rIns="0" bIns="0" rtlCol="0">
            <a:spAutoFit/>
          </a:bodyPr>
          <a:lstStyle/>
          <a:p>
            <a:pPr marL="12700">
              <a:spcBef>
                <a:spcPts val="1564"/>
              </a:spcBef>
            </a:pPr>
            <a:r>
              <a:rPr sz="2900" spc="-95" dirty="0">
                <a:solidFill>
                  <a:srgbClr val="FF0000"/>
                </a:solidFill>
                <a:latin typeface="Calibri"/>
                <a:cs typeface="Calibri"/>
              </a:rPr>
              <a:t>Yd</a:t>
            </a:r>
            <a:r>
              <a:rPr sz="2900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9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29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900" dirty="0">
              <a:latin typeface="Calibri"/>
              <a:cs typeface="Calibri"/>
            </a:endParaRPr>
          </a:p>
          <a:p>
            <a:pPr marL="130810">
              <a:spcBef>
                <a:spcPts val="1470"/>
              </a:spcBef>
            </a:pP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9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900" b="1" spc="-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9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2900" b="1" spc="-1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9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spc="-100" dirty="0">
                <a:solidFill>
                  <a:srgbClr val="0000FF"/>
                </a:solidFill>
                <a:latin typeface="Calibri"/>
                <a:cs typeface="Calibri"/>
              </a:rPr>
              <a:t>Yd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7339" y="4839716"/>
            <a:ext cx="2924166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900" spc="-95" dirty="0">
                <a:solidFill>
                  <a:srgbClr val="FF0000"/>
                </a:solidFill>
                <a:latin typeface="Calibri"/>
                <a:cs typeface="Calibri"/>
              </a:rPr>
              <a:t>Yd</a:t>
            </a:r>
            <a:r>
              <a:rPr sz="29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spc="5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90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900" spc="-3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FF"/>
                </a:solidFill>
                <a:latin typeface="Calibri"/>
                <a:cs typeface="Calibri"/>
              </a:rPr>
              <a:t>+</a:t>
            </a:r>
            <a:r>
              <a:rPr sz="29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9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spc="-89" dirty="0" err="1" smtClean="0">
                <a:solidFill>
                  <a:srgbClr val="0000FF"/>
                </a:solidFill>
                <a:latin typeface="Calibri"/>
                <a:cs typeface="Calibri"/>
              </a:rPr>
              <a:t>Yd</a:t>
            </a:r>
            <a:r>
              <a:rPr sz="2900" spc="-89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sz="29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29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7753" y="7539935"/>
            <a:ext cx="92138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𝑨𝑷𝑺</a:t>
            </a:r>
            <a:r>
              <a:rPr sz="2300" spc="70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0500" y="7759327"/>
            <a:ext cx="391160" cy="20321"/>
          </a:xfrm>
          <a:custGeom>
            <a:avLst/>
            <a:gdLst/>
            <a:ahLst/>
            <a:cxnLst/>
            <a:rect l="l" t="t" r="r" b="b"/>
            <a:pathLst>
              <a:path w="391160" h="20320">
                <a:moveTo>
                  <a:pt x="391160" y="0"/>
                </a:moveTo>
                <a:lnTo>
                  <a:pt x="0" y="0"/>
                </a:lnTo>
                <a:lnTo>
                  <a:pt x="0" y="20319"/>
                </a:lnTo>
                <a:lnTo>
                  <a:pt x="391160" y="20319"/>
                </a:lnTo>
                <a:lnTo>
                  <a:pt x="39116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000" y="6531551"/>
            <a:ext cx="5486400" cy="1170181"/>
          </a:xfrm>
          <a:prstGeom prst="rect">
            <a:avLst/>
          </a:prstGeom>
        </p:spPr>
        <p:txBody>
          <a:bodyPr vert="horz" wrap="square" lIns="0" tIns="201284" rIns="0" bIns="0" rtlCol="0">
            <a:spAutoFit/>
          </a:bodyPr>
          <a:lstStyle/>
          <a:p>
            <a:pPr marL="70485">
              <a:spcBef>
                <a:spcPts val="1586"/>
              </a:spcBef>
            </a:pP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9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C00000"/>
                </a:solidFill>
                <a:latin typeface="Calibri"/>
                <a:cs typeface="Calibri"/>
              </a:rPr>
              <a:t>(1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0" dirty="0">
                <a:solidFill>
                  <a:srgbClr val="C00000"/>
                </a:solidFill>
                <a:latin typeface="Calibri"/>
                <a:cs typeface="Calibri"/>
              </a:rPr>
              <a:t>b)Yd</a:t>
            </a:r>
            <a:r>
              <a:rPr sz="2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 smtClean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lang="id-ID" sz="2900" b="1" dirty="0" smtClean="0">
                <a:solidFill>
                  <a:srgbClr val="C00000"/>
                </a:solidFill>
                <a:cs typeface="Calibri"/>
              </a:rPr>
              <a:t>= -</a:t>
            </a:r>
            <a:r>
              <a:rPr lang="id-ID" sz="2900" b="1" dirty="0">
                <a:solidFill>
                  <a:srgbClr val="C00000"/>
                </a:solidFill>
                <a:cs typeface="Calibri"/>
              </a:rPr>
              <a:t>a + (1-b) Y d </a:t>
            </a:r>
            <a:endParaRPr sz="2900" dirty="0">
              <a:latin typeface="Calibri"/>
              <a:cs typeface="Calibri"/>
            </a:endParaRPr>
          </a:p>
          <a:p>
            <a:pPr marL="12700">
              <a:spcBef>
                <a:spcPts val="1275"/>
              </a:spcBef>
            </a:pPr>
            <a:r>
              <a:rPr sz="2300" dirty="0" smtClean="0">
                <a:solidFill>
                  <a:srgbClr val="00AF50"/>
                </a:solidFill>
                <a:latin typeface="Cambria Math"/>
                <a:cs typeface="Cambria Math"/>
              </a:rPr>
              <a:t>                     𝑺</a:t>
            </a:r>
            <a:endParaRPr sz="23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1311" y="7539743"/>
            <a:ext cx="99758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𝑴𝑷𝑺</a:t>
            </a:r>
            <a:r>
              <a:rPr sz="2300" spc="50" dirty="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20004" y="7758565"/>
            <a:ext cx="571500" cy="20321"/>
          </a:xfrm>
          <a:custGeom>
            <a:avLst/>
            <a:gdLst/>
            <a:ahLst/>
            <a:cxnLst/>
            <a:rect l="l" t="t" r="r" b="b"/>
            <a:pathLst>
              <a:path w="571500" h="20320">
                <a:moveTo>
                  <a:pt x="571500" y="0"/>
                </a:moveTo>
                <a:lnTo>
                  <a:pt x="0" y="0"/>
                </a:lnTo>
                <a:lnTo>
                  <a:pt x="0" y="20320"/>
                </a:lnTo>
                <a:lnTo>
                  <a:pt x="571500" y="20320"/>
                </a:lnTo>
                <a:lnTo>
                  <a:pt x="5715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17160" y="7308476"/>
            <a:ext cx="37909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11" dirty="0">
                <a:solidFill>
                  <a:srgbClr val="00AF50"/>
                </a:solidFill>
                <a:latin typeface="Cambria Math"/>
                <a:cs typeface="Cambria Math"/>
              </a:rPr>
              <a:t>∆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𝑺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8054" y="7743262"/>
            <a:ext cx="298513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402088" algn="l"/>
              </a:tabLst>
            </a:pP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𝒀</a:t>
            </a:r>
            <a:r>
              <a:rPr sz="2300" dirty="0">
                <a:solidFill>
                  <a:srgbClr val="00AF50"/>
                </a:solidFill>
                <a:latin typeface="Cambria Math"/>
                <a:cs typeface="Cambria Math"/>
              </a:rPr>
              <a:t>𝒅	</a:t>
            </a:r>
            <a:r>
              <a:rPr sz="2300" spc="-11" dirty="0">
                <a:solidFill>
                  <a:srgbClr val="00AF50"/>
                </a:solidFill>
                <a:latin typeface="Cambria Math"/>
                <a:cs typeface="Cambria Math"/>
              </a:rPr>
              <a:t>∆</a:t>
            </a:r>
            <a:r>
              <a:rPr sz="2300" spc="-5" dirty="0">
                <a:solidFill>
                  <a:srgbClr val="00AF50"/>
                </a:solidFill>
                <a:latin typeface="Cambria Math"/>
                <a:cs typeface="Cambria Math"/>
              </a:rPr>
              <a:t>𝒀𝒅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2500" y="8090349"/>
            <a:ext cx="6764020" cy="1567086"/>
          </a:xfrm>
          <a:prstGeom prst="rect">
            <a:avLst/>
          </a:prstGeom>
        </p:spPr>
        <p:txBody>
          <a:bodyPr vert="horz" wrap="square" lIns="0" tIns="226050" rIns="0" bIns="0" rtlCol="0">
            <a:spAutoFit/>
          </a:bodyPr>
          <a:lstStyle/>
          <a:p>
            <a:pPr marL="12700"/>
            <a:r>
              <a:rPr sz="2900" b="1" spc="-11" dirty="0">
                <a:solidFill>
                  <a:srgbClr val="0000FF"/>
                </a:solidFill>
                <a:latin typeface="Calibri"/>
                <a:cs typeface="Calibri"/>
              </a:rPr>
              <a:t>Hubungan</a:t>
            </a:r>
            <a:r>
              <a:rPr sz="29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spc="-14" dirty="0">
                <a:solidFill>
                  <a:srgbClr val="0000FF"/>
                </a:solidFill>
                <a:latin typeface="Calibri"/>
                <a:cs typeface="Calibri"/>
              </a:rPr>
              <a:t>Antara</a:t>
            </a:r>
            <a:r>
              <a:rPr sz="29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00FF"/>
                </a:solidFill>
                <a:latin typeface="Calibri"/>
                <a:cs typeface="Calibri"/>
              </a:rPr>
              <a:t>MPS</a:t>
            </a:r>
            <a:r>
              <a:rPr sz="2900" b="1" spc="-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dan</a:t>
            </a:r>
            <a:r>
              <a:rPr sz="2900" b="1" spc="-3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00FF"/>
                </a:solidFill>
                <a:latin typeface="Calibri"/>
                <a:cs typeface="Calibri"/>
              </a:rPr>
              <a:t>MPC</a:t>
            </a:r>
            <a:endParaRPr sz="2900" dirty="0">
              <a:latin typeface="Calibri"/>
              <a:cs typeface="Calibri"/>
            </a:endParaRPr>
          </a:p>
          <a:p>
            <a:pPr marL="12700" marR="2564642">
              <a:tabLst>
                <a:tab pos="1011504" algn="l"/>
                <a:tab pos="1727750" algn="l"/>
              </a:tabLst>
            </a:pPr>
            <a:r>
              <a:rPr sz="2900" dirty="0" smtClean="0">
                <a:solidFill>
                  <a:srgbClr val="3E3E3E"/>
                </a:solidFill>
                <a:latin typeface="Calibri"/>
                <a:cs typeface="Calibri"/>
              </a:rPr>
              <a:t>	MPS</a:t>
            </a:r>
            <a:r>
              <a:rPr sz="2900" spc="-14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+</a:t>
            </a:r>
            <a:r>
              <a:rPr sz="2900" spc="-1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MPC</a:t>
            </a:r>
            <a:r>
              <a:rPr sz="29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=</a:t>
            </a:r>
            <a:r>
              <a:rPr sz="29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1 </a:t>
            </a:r>
            <a:r>
              <a:rPr sz="29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spc="-620" dirty="0" smtClean="0">
                <a:solidFill>
                  <a:srgbClr val="3E3E3E"/>
                </a:solidFill>
                <a:latin typeface="Calibri"/>
                <a:cs typeface="Calibri"/>
              </a:rPr>
              <a:t>                  </a:t>
            </a:r>
            <a:r>
              <a:rPr sz="29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spc="-620" dirty="0" smtClean="0">
                <a:solidFill>
                  <a:srgbClr val="3E3E3E"/>
                </a:solidFill>
                <a:latin typeface="Calibri"/>
                <a:cs typeface="Calibri"/>
              </a:rPr>
              <a:t>                                       </a:t>
            </a:r>
          </a:p>
          <a:p>
            <a:pPr marL="12700" marR="2564642">
              <a:tabLst>
                <a:tab pos="1011504" algn="l"/>
                <a:tab pos="1727750" algn="l"/>
              </a:tabLst>
            </a:pPr>
            <a:r>
              <a:rPr sz="2900" spc="-5" dirty="0" smtClean="0">
                <a:solidFill>
                  <a:srgbClr val="3E3E3E"/>
                </a:solidFill>
                <a:latin typeface="Calibri"/>
                <a:cs typeface="Calibri"/>
              </a:rPr>
              <a:t>	APC</a:t>
            </a:r>
            <a:r>
              <a:rPr sz="2900" spc="5" dirty="0" smtClean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900" dirty="0" smtClean="0">
                <a:solidFill>
                  <a:srgbClr val="3E3E3E"/>
                </a:solidFill>
                <a:latin typeface="Calibri"/>
                <a:cs typeface="Calibri"/>
              </a:rPr>
              <a:t>+  APS =</a:t>
            </a:r>
            <a:r>
              <a:rPr sz="2900" spc="-61" dirty="0" smtClean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3E3E3E"/>
                </a:solidFill>
                <a:latin typeface="Calibri"/>
                <a:cs typeface="Calibri"/>
              </a:rPr>
              <a:t>1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5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1831348"/>
            <a:ext cx="13530580" cy="144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869666" y="6102739"/>
            <a:ext cx="2416176" cy="4184651"/>
            <a:chOff x="15869666" y="6102731"/>
            <a:chExt cx="2416175" cy="4184650"/>
          </a:xfrm>
        </p:grpSpPr>
        <p:sp>
          <p:nvSpPr>
            <p:cNvPr id="4" name="object 4"/>
            <p:cNvSpPr/>
            <p:nvPr/>
          </p:nvSpPr>
          <p:spPr>
            <a:xfrm>
              <a:off x="17378467" y="8716036"/>
              <a:ext cx="907415" cy="1570990"/>
            </a:xfrm>
            <a:custGeom>
              <a:avLst/>
              <a:gdLst/>
              <a:ahLst/>
              <a:cxnLst/>
              <a:rect l="l" t="t" r="r" b="b"/>
              <a:pathLst>
                <a:path w="907415" h="1570990">
                  <a:moveTo>
                    <a:pt x="906993" y="0"/>
                  </a:moveTo>
                  <a:lnTo>
                    <a:pt x="0" y="1570963"/>
                  </a:lnTo>
                  <a:lnTo>
                    <a:pt x="906993" y="1570963"/>
                  </a:lnTo>
                  <a:lnTo>
                    <a:pt x="906993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45490" y="7619691"/>
              <a:ext cx="1540510" cy="2667635"/>
            </a:xfrm>
            <a:custGeom>
              <a:avLst/>
              <a:gdLst/>
              <a:ahLst/>
              <a:cxnLst/>
              <a:rect l="l" t="t" r="r" b="b"/>
              <a:pathLst>
                <a:path w="1540509" h="2667634">
                  <a:moveTo>
                    <a:pt x="1539969" y="0"/>
                  </a:moveTo>
                  <a:lnTo>
                    <a:pt x="0" y="2667308"/>
                  </a:lnTo>
                  <a:lnTo>
                    <a:pt x="249434" y="2667308"/>
                  </a:lnTo>
                  <a:lnTo>
                    <a:pt x="1539969" y="432042"/>
                  </a:lnTo>
                  <a:lnTo>
                    <a:pt x="153996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69666" y="6102731"/>
              <a:ext cx="2416175" cy="4184650"/>
            </a:xfrm>
            <a:custGeom>
              <a:avLst/>
              <a:gdLst/>
              <a:ahLst/>
              <a:cxnLst/>
              <a:rect l="l" t="t" r="r" b="b"/>
              <a:pathLst>
                <a:path w="2416175" h="4184650">
                  <a:moveTo>
                    <a:pt x="2415793" y="0"/>
                  </a:moveTo>
                  <a:lnTo>
                    <a:pt x="0" y="4184268"/>
                  </a:lnTo>
                  <a:lnTo>
                    <a:pt x="712835" y="4184268"/>
                  </a:lnTo>
                  <a:lnTo>
                    <a:pt x="2415793" y="1234646"/>
                  </a:lnTo>
                  <a:lnTo>
                    <a:pt x="24157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9145" y="387414"/>
            <a:ext cx="15323029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0" indent="76200">
              <a:spcBef>
                <a:spcPts val="100"/>
              </a:spcBef>
            </a:pPr>
            <a:r>
              <a:rPr spc="-20" dirty="0" err="1">
                <a:solidFill>
                  <a:srgbClr val="3E3E3E"/>
                </a:solidFill>
              </a:rPr>
              <a:t>Grafik</a:t>
            </a:r>
            <a:r>
              <a:rPr spc="-20" dirty="0">
                <a:solidFill>
                  <a:srgbClr val="3E3E3E"/>
                </a:solidFill>
              </a:rPr>
              <a:t> </a:t>
            </a:r>
            <a:r>
              <a:rPr spc="-20" dirty="0" err="1">
                <a:solidFill>
                  <a:srgbClr val="3E3E3E"/>
                </a:solidFill>
              </a:rPr>
              <a:t>Keseimbangan</a:t>
            </a:r>
            <a:r>
              <a:rPr spc="-61" dirty="0">
                <a:solidFill>
                  <a:srgbClr val="3E3E3E"/>
                </a:solidFill>
              </a:rPr>
              <a:t> </a:t>
            </a:r>
            <a:r>
              <a:rPr spc="-25" dirty="0"/>
              <a:t>Pendapatan</a:t>
            </a:r>
            <a:r>
              <a:rPr spc="-50" dirty="0"/>
              <a:t> </a:t>
            </a:r>
            <a:r>
              <a:rPr dirty="0"/>
              <a:t>Nasional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867353" y="2971490"/>
            <a:ext cx="9173846" cy="7013576"/>
            <a:chOff x="2867342" y="2971482"/>
            <a:chExt cx="9173845" cy="7013575"/>
          </a:xfrm>
        </p:grpSpPr>
        <p:sp>
          <p:nvSpPr>
            <p:cNvPr id="10" name="object 10"/>
            <p:cNvSpPr/>
            <p:nvPr/>
          </p:nvSpPr>
          <p:spPr>
            <a:xfrm>
              <a:off x="2881629" y="2985770"/>
              <a:ext cx="9145270" cy="6985000"/>
            </a:xfrm>
            <a:custGeom>
              <a:avLst/>
              <a:gdLst/>
              <a:ahLst/>
              <a:cxnLst/>
              <a:rect l="l" t="t" r="r" b="b"/>
              <a:pathLst>
                <a:path w="9145270" h="6985000">
                  <a:moveTo>
                    <a:pt x="1276858" y="0"/>
                  </a:moveTo>
                  <a:lnTo>
                    <a:pt x="1272540" y="6984771"/>
                  </a:lnTo>
                </a:path>
                <a:path w="9145270" h="6985000">
                  <a:moveTo>
                    <a:pt x="0" y="5903849"/>
                  </a:moveTo>
                  <a:lnTo>
                    <a:pt x="9144889" y="5831840"/>
                  </a:lnTo>
                </a:path>
              </a:pathLst>
            </a:custGeom>
            <a:ln w="2857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9089" y="3201670"/>
              <a:ext cx="7155815" cy="5659755"/>
            </a:xfrm>
            <a:custGeom>
              <a:avLst/>
              <a:gdLst/>
              <a:ahLst/>
              <a:cxnLst/>
              <a:rect l="l" t="t" r="r" b="b"/>
              <a:pathLst>
                <a:path w="7155815" h="5659755">
                  <a:moveTo>
                    <a:pt x="0" y="5659628"/>
                  </a:moveTo>
                  <a:lnTo>
                    <a:pt x="7155434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7979" y="4302760"/>
              <a:ext cx="7246620" cy="2891790"/>
            </a:xfrm>
            <a:custGeom>
              <a:avLst/>
              <a:gdLst/>
              <a:ahLst/>
              <a:cxnLst/>
              <a:rect l="l" t="t" r="r" b="b"/>
              <a:pathLst>
                <a:path w="7246620" h="2891790">
                  <a:moveTo>
                    <a:pt x="0" y="2891663"/>
                  </a:moveTo>
                  <a:lnTo>
                    <a:pt x="7246620" y="0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54059" y="5501640"/>
              <a:ext cx="0" cy="3305810"/>
            </a:xfrm>
            <a:custGeom>
              <a:avLst/>
              <a:gdLst/>
              <a:ahLst/>
              <a:cxnLst/>
              <a:rect l="l" t="t" r="r" b="b"/>
              <a:pathLst>
                <a:path h="3305809">
                  <a:moveTo>
                    <a:pt x="0" y="0"/>
                  </a:moveTo>
                  <a:lnTo>
                    <a:pt x="0" y="3305810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20894" y="8420045"/>
            <a:ext cx="48958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300" dirty="0">
                <a:solidFill>
                  <a:srgbClr val="3E3E3E"/>
                </a:solidFill>
                <a:latin typeface="Calibri"/>
                <a:cs typeface="Calibri"/>
              </a:rPr>
              <a:t>45</a:t>
            </a:r>
            <a:r>
              <a:rPr sz="2300" baseline="24305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endParaRPr sz="2300" baseline="24305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5155" y="8823333"/>
            <a:ext cx="29845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b="1" spc="-211" dirty="0">
                <a:solidFill>
                  <a:srgbClr val="FF0000"/>
                </a:solidFill>
                <a:latin typeface="Calibri"/>
                <a:cs typeface="Calibri"/>
              </a:rPr>
              <a:t>Ye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36426" y="2683509"/>
            <a:ext cx="110045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dirty="0">
                <a:solidFill>
                  <a:srgbClr val="FF0000"/>
                </a:solidFill>
                <a:latin typeface="Calibri"/>
                <a:cs typeface="Calibri"/>
              </a:rPr>
              <a:t>AE</a:t>
            </a:r>
            <a:r>
              <a:rPr sz="3900" b="1" spc="14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9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74791" y="3950399"/>
            <a:ext cx="58039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b="1" spc="-11" dirty="0">
                <a:solidFill>
                  <a:srgbClr val="00AF50"/>
                </a:solidFill>
                <a:latin typeface="Calibri"/>
                <a:cs typeface="Calibri"/>
              </a:rPr>
              <a:t>AE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4306" y="2944259"/>
            <a:ext cx="718145" cy="559625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64"/>
              </a:lnSpc>
            </a:pPr>
            <a:r>
              <a:rPr sz="2900" b="1" i="1" spc="-14" dirty="0">
                <a:solidFill>
                  <a:srgbClr val="0000FF"/>
                </a:solidFill>
                <a:latin typeface="Constantia"/>
                <a:cs typeface="Constantia"/>
              </a:rPr>
              <a:t>Pengeluaran</a:t>
            </a:r>
            <a:r>
              <a:rPr sz="2900" b="1" i="1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2900" b="1" i="1" spc="-5" dirty="0">
                <a:solidFill>
                  <a:srgbClr val="0000FF"/>
                </a:solidFill>
                <a:latin typeface="Constantia"/>
                <a:cs typeface="Constantia"/>
              </a:rPr>
              <a:t>Riil</a:t>
            </a:r>
            <a:r>
              <a:rPr sz="2900" b="1" i="1" spc="-3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2900" b="1" i="1" spc="-14" dirty="0">
                <a:solidFill>
                  <a:srgbClr val="0000FF"/>
                </a:solidFill>
                <a:latin typeface="Constantia"/>
                <a:cs typeface="Constantia"/>
              </a:rPr>
              <a:t>yang </a:t>
            </a:r>
            <a:r>
              <a:rPr sz="2900" b="1" i="1" spc="-11" dirty="0" err="1" smtClean="0">
                <a:solidFill>
                  <a:srgbClr val="0000FF"/>
                </a:solidFill>
                <a:latin typeface="Constantia"/>
                <a:cs typeface="Constantia"/>
              </a:rPr>
              <a:t>diinginkan</a:t>
            </a:r>
            <a:r>
              <a:rPr sz="2900" b="1" i="1" spc="-11" dirty="0" smtClean="0">
                <a:solidFill>
                  <a:srgbClr val="0000FF"/>
                </a:solidFill>
                <a:latin typeface="Constantia"/>
                <a:cs typeface="Constantia"/>
              </a:rPr>
              <a:t> (AE)</a:t>
            </a:r>
            <a:endParaRPr sz="2900" dirty="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7891" y="3201677"/>
            <a:ext cx="5612766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900" spc="-11" dirty="0">
                <a:solidFill>
                  <a:srgbClr val="00AF50"/>
                </a:solidFill>
                <a:latin typeface="Constantia"/>
                <a:cs typeface="Constantia"/>
              </a:rPr>
              <a:t>Keseimbangan</a:t>
            </a:r>
            <a:r>
              <a:rPr sz="2900" spc="-20" dirty="0">
                <a:solidFill>
                  <a:srgbClr val="00AF50"/>
                </a:solidFill>
                <a:latin typeface="Constantia"/>
                <a:cs typeface="Constantia"/>
              </a:rPr>
              <a:t> Pendapatan</a:t>
            </a:r>
            <a:r>
              <a:rPr sz="2900" dirty="0">
                <a:solidFill>
                  <a:srgbClr val="00AF50"/>
                </a:solidFill>
                <a:latin typeface="Constantia"/>
                <a:cs typeface="Constantia"/>
              </a:rPr>
              <a:t> </a:t>
            </a:r>
            <a:r>
              <a:rPr sz="2900" spc="-11" dirty="0">
                <a:solidFill>
                  <a:srgbClr val="00AF50"/>
                </a:solidFill>
                <a:latin typeface="Constantia"/>
                <a:cs typeface="Constantia"/>
              </a:rPr>
              <a:t>Nasional</a:t>
            </a:r>
            <a:endParaRPr sz="2900" dirty="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10600" y="8908416"/>
            <a:ext cx="495299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900" b="1" i="1" spc="-20" dirty="0">
                <a:solidFill>
                  <a:srgbClr val="0000FF"/>
                </a:solidFill>
                <a:latin typeface="Constantia"/>
                <a:cs typeface="Constantia"/>
              </a:rPr>
              <a:t>Pendapatan</a:t>
            </a:r>
            <a:r>
              <a:rPr sz="2900" b="1" i="1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2900" b="1" i="1" spc="-5" dirty="0" err="1">
                <a:solidFill>
                  <a:srgbClr val="0000FF"/>
                </a:solidFill>
                <a:latin typeface="Constantia"/>
                <a:cs typeface="Constantia"/>
              </a:rPr>
              <a:t>Nasional</a:t>
            </a:r>
            <a:r>
              <a:rPr sz="2900" b="1" i="1" spc="-64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2900" b="1" i="1" spc="-5" dirty="0" err="1" smtClean="0">
                <a:solidFill>
                  <a:srgbClr val="0000FF"/>
                </a:solidFill>
                <a:latin typeface="Constantia"/>
                <a:cs typeface="Constantia"/>
              </a:rPr>
              <a:t>Riil</a:t>
            </a:r>
            <a:r>
              <a:rPr sz="2900" b="1" i="1" spc="-5" dirty="0" smtClean="0">
                <a:solidFill>
                  <a:srgbClr val="0000FF"/>
                </a:solidFill>
                <a:latin typeface="Constantia"/>
                <a:cs typeface="Constantia"/>
              </a:rPr>
              <a:t> (Y)</a:t>
            </a:r>
            <a:endParaRPr sz="2900" dirty="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73220" y="4124456"/>
            <a:ext cx="6411596" cy="2642870"/>
            <a:chOff x="4173220" y="4124452"/>
            <a:chExt cx="6411595" cy="2642870"/>
          </a:xfrm>
        </p:grpSpPr>
        <p:sp>
          <p:nvSpPr>
            <p:cNvPr id="22" name="object 22"/>
            <p:cNvSpPr/>
            <p:nvPr/>
          </p:nvSpPr>
          <p:spPr>
            <a:xfrm>
              <a:off x="4173220" y="5501640"/>
              <a:ext cx="4180840" cy="0"/>
            </a:xfrm>
            <a:custGeom>
              <a:avLst/>
              <a:gdLst/>
              <a:ahLst/>
              <a:cxnLst/>
              <a:rect l="l" t="t" r="r" b="b"/>
              <a:pathLst>
                <a:path w="4180840">
                  <a:moveTo>
                    <a:pt x="418071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E3E3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57671" y="4124451"/>
              <a:ext cx="4327525" cy="2642870"/>
            </a:xfrm>
            <a:custGeom>
              <a:avLst/>
              <a:gdLst/>
              <a:ahLst/>
              <a:cxnLst/>
              <a:rect l="l" t="t" r="r" b="b"/>
              <a:pathLst>
                <a:path w="4327525" h="2642870">
                  <a:moveTo>
                    <a:pt x="1278255" y="1886458"/>
                  </a:moveTo>
                  <a:lnTo>
                    <a:pt x="1154557" y="1886585"/>
                  </a:lnTo>
                  <a:lnTo>
                    <a:pt x="1146683" y="1886585"/>
                  </a:lnTo>
                  <a:lnTo>
                    <a:pt x="1140206" y="1893062"/>
                  </a:lnTo>
                  <a:lnTo>
                    <a:pt x="1140206" y="1908810"/>
                  </a:lnTo>
                  <a:lnTo>
                    <a:pt x="1146683" y="1915160"/>
                  </a:lnTo>
                  <a:lnTo>
                    <a:pt x="1200937" y="1915096"/>
                  </a:lnTo>
                  <a:lnTo>
                    <a:pt x="0" y="2617851"/>
                  </a:lnTo>
                  <a:lnTo>
                    <a:pt x="14478" y="2642489"/>
                  </a:lnTo>
                  <a:lnTo>
                    <a:pt x="1215351" y="1939836"/>
                  </a:lnTo>
                  <a:lnTo>
                    <a:pt x="1192657" y="1980184"/>
                  </a:lnTo>
                  <a:lnTo>
                    <a:pt x="1188720" y="1987042"/>
                  </a:lnTo>
                  <a:lnTo>
                    <a:pt x="1191133" y="1995805"/>
                  </a:lnTo>
                  <a:lnTo>
                    <a:pt x="1197991" y="1999615"/>
                  </a:lnTo>
                  <a:lnTo>
                    <a:pt x="1204849" y="2003552"/>
                  </a:lnTo>
                  <a:lnTo>
                    <a:pt x="1213612" y="2001139"/>
                  </a:lnTo>
                  <a:lnTo>
                    <a:pt x="1277175" y="1888363"/>
                  </a:lnTo>
                  <a:lnTo>
                    <a:pt x="1278255" y="1886458"/>
                  </a:lnTo>
                  <a:close/>
                </a:path>
                <a:path w="4327525" h="2642870">
                  <a:moveTo>
                    <a:pt x="4327017" y="23876"/>
                  </a:moveTo>
                  <a:lnTo>
                    <a:pt x="4311269" y="0"/>
                  </a:lnTo>
                  <a:lnTo>
                    <a:pt x="3018510" y="855662"/>
                  </a:lnTo>
                  <a:lnTo>
                    <a:pt x="3038983" y="814070"/>
                  </a:lnTo>
                  <a:lnTo>
                    <a:pt x="3042539" y="806958"/>
                  </a:lnTo>
                  <a:lnTo>
                    <a:pt x="3039618" y="798449"/>
                  </a:lnTo>
                  <a:lnTo>
                    <a:pt x="3032506" y="794893"/>
                  </a:lnTo>
                  <a:lnTo>
                    <a:pt x="3025394" y="791464"/>
                  </a:lnTo>
                  <a:lnTo>
                    <a:pt x="3016885" y="794385"/>
                  </a:lnTo>
                  <a:lnTo>
                    <a:pt x="3013329" y="801370"/>
                  </a:lnTo>
                  <a:lnTo>
                    <a:pt x="2958719" y="912368"/>
                  </a:lnTo>
                  <a:lnTo>
                    <a:pt x="3023806" y="908685"/>
                  </a:lnTo>
                  <a:lnTo>
                    <a:pt x="3090037" y="905002"/>
                  </a:lnTo>
                  <a:lnTo>
                    <a:pt x="3096133" y="898144"/>
                  </a:lnTo>
                  <a:lnTo>
                    <a:pt x="3095625" y="890270"/>
                  </a:lnTo>
                  <a:lnTo>
                    <a:pt x="3095244" y="882396"/>
                  </a:lnTo>
                  <a:lnTo>
                    <a:pt x="3088513" y="876427"/>
                  </a:lnTo>
                  <a:lnTo>
                    <a:pt x="3034334" y="879487"/>
                  </a:lnTo>
                  <a:lnTo>
                    <a:pt x="4327017" y="23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4" name="Curved Connector 23"/>
          <p:cNvCxnSpPr/>
          <p:nvPr/>
        </p:nvCxnSpPr>
        <p:spPr>
          <a:xfrm>
            <a:off x="6781803" y="3950402"/>
            <a:ext cx="1512578" cy="137141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88551" y="9765804"/>
            <a:ext cx="3004205" cy="4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3" tIns="81642" rIns="163283" bIns="81642">
            <a:spAutoFit/>
          </a:bodyPr>
          <a:lstStyle/>
          <a:p>
            <a:r>
              <a:rPr lang="nn-NO" sz="16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taneo BT" pitchFamily="66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4546</Words>
  <Application>Microsoft Office PowerPoint</Application>
  <PresentationFormat>Custom</PresentationFormat>
  <Paragraphs>830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Office Theme</vt:lpstr>
      <vt:lpstr>Teamwork</vt:lpstr>
      <vt:lpstr>1_Teamwork</vt:lpstr>
      <vt:lpstr>2_Teamwork</vt:lpstr>
      <vt:lpstr>Opulent</vt:lpstr>
      <vt:lpstr>1_Office Theme</vt:lpstr>
      <vt:lpstr>2_Office Theme</vt:lpstr>
      <vt:lpstr>PowerPoint Presentation</vt:lpstr>
      <vt:lpstr>Pengantar : National Income (NI)</vt:lpstr>
      <vt:lpstr>Pendekatan Pendapatan Nasional</vt:lpstr>
      <vt:lpstr>Pendekatan Pengeluaran Komponen Penentu Pendapatan Nasional</vt:lpstr>
      <vt:lpstr>Pengertian Keseimbangan  Pendapatan Nasional</vt:lpstr>
      <vt:lpstr>Konsumsi – Disposable Income Fungsi konsumi yang merupakan fungsi dari disposable income</vt:lpstr>
      <vt:lpstr>Konsumsi vs Tabungan Yd = C + S</vt:lpstr>
      <vt:lpstr>Konsumsi vs Tabungan Yd = C + S</vt:lpstr>
      <vt:lpstr>Grafik Keseimbangan Pendapatan Nasional</vt:lpstr>
      <vt:lpstr>PowerPoint Presentation</vt:lpstr>
      <vt:lpstr>  Perubahan Pendapatan Nasional</vt:lpstr>
      <vt:lpstr> Perubahan Keseimbangan Pendapatan Nasional</vt:lpstr>
      <vt:lpstr>Keseimbangan Perekonomian 2 Sektor  (Perekonomian Tertutup Sederhana)</vt:lpstr>
      <vt:lpstr>Arus Lingkar Perekonomian 2 Sektor</vt:lpstr>
      <vt:lpstr> Investasi</vt:lpstr>
      <vt:lpstr>Keseimbangan Pendapatan Nasional Perekonomian 2 Sektor</vt:lpstr>
      <vt:lpstr>Contoh Soal  1</vt:lpstr>
      <vt:lpstr>Perubahan Keseimbangan dan Multiplier Investasi</vt:lpstr>
      <vt:lpstr>Contoh Soal  2</vt:lpstr>
      <vt:lpstr>Inflationary gap </vt:lpstr>
      <vt:lpstr>Deflationary gap </vt:lpstr>
      <vt:lpstr>Latihan  1</vt:lpstr>
      <vt:lpstr>Perekonomian 3 Sektor  (Perekonomian Tertutup)</vt:lpstr>
      <vt:lpstr>Arus Lingkar Perekonomian  3 Sektor</vt:lpstr>
      <vt:lpstr>Keseimbangan Pendapatan Nasional Perekonomian 3 sektor</vt:lpstr>
      <vt:lpstr>Peranan Pemerintah dalam Perekonomian 3 Sektor</vt:lpstr>
      <vt:lpstr>Konsumsi dan Saving Pada Perekonomian 3 Sektor</vt:lpstr>
      <vt:lpstr>Anggaran pemerintah</vt:lpstr>
      <vt:lpstr>Contoh Soal  3</vt:lpstr>
      <vt:lpstr>PowerPoint Presentation</vt:lpstr>
      <vt:lpstr> Contoh Soal   4</vt:lpstr>
      <vt:lpstr>J a w a b a n</vt:lpstr>
      <vt:lpstr>G r a f i k</vt:lpstr>
      <vt:lpstr>MENGHITUNG NILAI MULTIPLIER </vt:lpstr>
      <vt:lpstr>Multiplier  Perekonomian 3 sektor</vt:lpstr>
      <vt:lpstr>Contoh Menghitung Multiplier Investasi </vt:lpstr>
      <vt:lpstr>Latihan  2</vt:lpstr>
      <vt:lpstr>Keseimbangan Perekonomian 4 Sektor  (Perekonomian Terbuka) </vt:lpstr>
      <vt:lpstr>Sirkulasi Aliran Uang (Pendapatan) Perekonomian 4 Sektor</vt:lpstr>
      <vt:lpstr>Pengukuran Pendapatan Nasional</vt:lpstr>
      <vt:lpstr>Keseimbangan Pendapatan Nasional</vt:lpstr>
      <vt:lpstr>Contoh Soal 5:</vt:lpstr>
      <vt:lpstr>Jawaban Contoh Soal 5:</vt:lpstr>
      <vt:lpstr>Angka Pengganda 4 Sektor pada Pajak Lumpsum/Tetap</vt:lpstr>
      <vt:lpstr>Angka Pengganda 4 Sektor pada Pajak Proportional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Deneb</dc:title>
  <dc:creator>Bida Sari</dc:creator>
  <cp:lastModifiedBy>USER</cp:lastModifiedBy>
  <cp:revision>90</cp:revision>
  <dcterms:created xsi:type="dcterms:W3CDTF">2022-12-13T22:42:47Z</dcterms:created>
  <dcterms:modified xsi:type="dcterms:W3CDTF">2025-11-25T15:34:59Z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2022-12-13T00:00:00Z</vt:filetime>
  </property>
</Properties>
</file>